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2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Lst>
  <p:sldSz cx="9144000" cy="5143500" type="screen16x9"/>
  <p:notesSz cx="6858000" cy="9144000"/>
  <p:embeddedFontLst>
    <p:embeddedFont>
      <p:font typeface="Lato" panose="020F0502020204030203" pitchFamily="34" charset="0"/>
      <p:regular r:id="rId25"/>
      <p:bold r:id="rId26"/>
      <p:italic r:id="rId27"/>
      <p:boldItalic r:id="rId28"/>
    </p:embeddedFont>
    <p:embeddedFont>
      <p:font typeface="Maven Pro" panose="020B0604020202020204" charset="0"/>
      <p:regular r:id="rId29"/>
      <p:bold r:id="rId30"/>
    </p:embeddedFont>
    <p:embeddedFont>
      <p:font typeface="Montserrat" panose="00000500000000000000" pitchFamily="2" charset="0"/>
      <p:regular r:id="rId31"/>
      <p:bold r:id="rId32"/>
      <p:italic r:id="rId33"/>
      <p:boldItalic r:id="rId34"/>
    </p:embeddedFont>
    <p:embeddedFont>
      <p:font typeface="Montserrat ExtraBold" panose="00000900000000000000" pitchFamily="2" charset="0"/>
      <p:bold r:id="rId35"/>
      <p:boldItalic r:id="rId36"/>
    </p:embeddedFont>
    <p:embeddedFont>
      <p:font typeface="Nunito" pitchFamily="2" charset="0"/>
      <p:regular r:id="rId37"/>
      <p:bold r:id="rId38"/>
      <p:italic r:id="rId39"/>
      <p:boldItalic r:id="rId40"/>
    </p:embeddedFont>
    <p:embeddedFont>
      <p:font typeface="Roboto" panose="02000000000000000000" pitchFamily="2"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96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7.fntdata"/><Relationship Id="rId44" Type="http://schemas.openxmlformats.org/officeDocument/2006/relationships/font" Target="fonts/font2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17.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2536e535ca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2536e535ca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2536e535cad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2536e535cad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2536e535cad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2536e535ca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2536e535cad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2536e535cad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2536e535cad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2536e535cad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2536e535cad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2536e535cad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2536e535cad_0_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2536e535cad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2536e535cad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2536e535cad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2536e535cad_0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2536e535cad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2536e535cad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2536e535cad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2536e535cad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2536e535cad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53cfd7a89c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253cfd7a89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2536e535cad_0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2536e535cad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536e535cad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536e535cad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253cfd7a89c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253cfd7a89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e404307643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e404307643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53cfd7a89c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53cfd7a89c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22c5440e751_0_7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22c5440e751_0_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253b34c59b9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253b34c59b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2536e535cad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2536e535ca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2536e535cad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2536e535ca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77"/>
        <p:cNvGrpSpPr/>
        <p:nvPr/>
      </p:nvGrpSpPr>
      <p:grpSpPr>
        <a:xfrm>
          <a:off x="0" y="0"/>
          <a:ext cx="0" cy="0"/>
          <a:chOff x="0" y="0"/>
          <a:chExt cx="0" cy="0"/>
        </a:xfrm>
      </p:grpSpPr>
      <p:pic>
        <p:nvPicPr>
          <p:cNvPr id="278" name="Google Shape;278;p14"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279" name="Google Shape;279;p14"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280" name="Google Shape;280;p14"/>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281" name="Google Shape;281;p14"/>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282" name="Google Shape;282;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83" name="Google Shape;283;p14"/>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5"/>
        <p:cNvGrpSpPr/>
        <p:nvPr/>
      </p:nvGrpSpPr>
      <p:grpSpPr>
        <a:xfrm>
          <a:off x="0" y="0"/>
          <a:ext cx="0" cy="0"/>
          <a:chOff x="0" y="0"/>
          <a:chExt cx="0" cy="0"/>
        </a:xfrm>
      </p:grpSpPr>
      <p:grpSp>
        <p:nvGrpSpPr>
          <p:cNvPr id="286" name="Google Shape;286;p15"/>
          <p:cNvGrpSpPr/>
          <p:nvPr/>
        </p:nvGrpSpPr>
        <p:grpSpPr>
          <a:xfrm>
            <a:off x="4406400" y="0"/>
            <a:ext cx="4737600" cy="5143065"/>
            <a:chOff x="4406400" y="0"/>
            <a:chExt cx="4737600" cy="5143065"/>
          </a:xfrm>
        </p:grpSpPr>
        <p:sp>
          <p:nvSpPr>
            <p:cNvPr id="287" name="Google Shape;287;p1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5"/>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5"/>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5"/>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5"/>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5"/>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5"/>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5"/>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5"/>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 name="Google Shape;305;p15"/>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6" name="Google Shape;30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07" name="Google Shape;307;p1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311"/>
        <p:cNvGrpSpPr/>
        <p:nvPr/>
      </p:nvGrpSpPr>
      <p:grpSpPr>
        <a:xfrm>
          <a:off x="0" y="0"/>
          <a:ext cx="0" cy="0"/>
          <a:chOff x="0" y="0"/>
          <a:chExt cx="0" cy="0"/>
        </a:xfrm>
      </p:grpSpPr>
      <p:grpSp>
        <p:nvGrpSpPr>
          <p:cNvPr id="312" name="Google Shape;312;p16"/>
          <p:cNvGrpSpPr/>
          <p:nvPr/>
        </p:nvGrpSpPr>
        <p:grpSpPr>
          <a:xfrm>
            <a:off x="4406400" y="0"/>
            <a:ext cx="4737600" cy="5143065"/>
            <a:chOff x="4406400" y="0"/>
            <a:chExt cx="4737600" cy="5143065"/>
          </a:xfrm>
        </p:grpSpPr>
        <p:sp>
          <p:nvSpPr>
            <p:cNvPr id="313" name="Google Shape;313;p16"/>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6"/>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6"/>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6"/>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6"/>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6"/>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6"/>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6"/>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6"/>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6"/>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32" name="Google Shape;332;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3"/>
        <p:cNvGrpSpPr/>
        <p:nvPr/>
      </p:nvGrpSpPr>
      <p:grpSpPr>
        <a:xfrm>
          <a:off x="0" y="0"/>
          <a:ext cx="0" cy="0"/>
          <a:chOff x="0" y="0"/>
          <a:chExt cx="0" cy="0"/>
        </a:xfrm>
      </p:grpSpPr>
      <p:sp>
        <p:nvSpPr>
          <p:cNvPr id="334" name="Google Shape;334;p1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 name="Google Shape;338;p17"/>
          <p:cNvGrpSpPr/>
          <p:nvPr/>
        </p:nvGrpSpPr>
        <p:grpSpPr>
          <a:xfrm>
            <a:off x="0" y="381001"/>
            <a:ext cx="1037850" cy="1016287"/>
            <a:chOff x="0" y="381001"/>
            <a:chExt cx="1037850" cy="1016287"/>
          </a:xfrm>
        </p:grpSpPr>
        <p:sp>
          <p:nvSpPr>
            <p:cNvPr id="339" name="Google Shape;339;p1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 name="Google Shape;341;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42" name="Google Shape;342;p1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343" name="Google Shape;343;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344"/>
        <p:cNvGrpSpPr/>
        <p:nvPr/>
      </p:nvGrpSpPr>
      <p:grpSpPr>
        <a:xfrm>
          <a:off x="0" y="0"/>
          <a:ext cx="0" cy="0"/>
          <a:chOff x="0" y="0"/>
          <a:chExt cx="0" cy="0"/>
        </a:xfrm>
      </p:grpSpPr>
      <p:sp>
        <p:nvSpPr>
          <p:cNvPr id="345" name="Google Shape;345;p18"/>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46" name="Google Shape;346;p18"/>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8"/>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348" name="Google Shape;348;p1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18"/>
          <p:cNvGrpSpPr/>
          <p:nvPr/>
        </p:nvGrpSpPr>
        <p:grpSpPr>
          <a:xfrm>
            <a:off x="0" y="381001"/>
            <a:ext cx="1037850" cy="1016287"/>
            <a:chOff x="0" y="381001"/>
            <a:chExt cx="1037850" cy="1016287"/>
          </a:xfrm>
        </p:grpSpPr>
        <p:sp>
          <p:nvSpPr>
            <p:cNvPr id="353" name="Google Shape;353;p1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 name="Google Shape;355;p18"/>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356" name="Google Shape;356;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357"/>
        <p:cNvGrpSpPr/>
        <p:nvPr/>
      </p:nvGrpSpPr>
      <p:grpSpPr>
        <a:xfrm>
          <a:off x="0" y="0"/>
          <a:ext cx="0" cy="0"/>
          <a:chOff x="0" y="0"/>
          <a:chExt cx="0" cy="0"/>
        </a:xfrm>
      </p:grpSpPr>
      <p:sp>
        <p:nvSpPr>
          <p:cNvPr id="358" name="Google Shape;358;p19"/>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9" name="Google Shape;359;p19"/>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 name="Google Shape;364;p19"/>
          <p:cNvGrpSpPr/>
          <p:nvPr/>
        </p:nvGrpSpPr>
        <p:grpSpPr>
          <a:xfrm>
            <a:off x="0" y="381001"/>
            <a:ext cx="1037850" cy="1016287"/>
            <a:chOff x="0" y="381001"/>
            <a:chExt cx="1037850" cy="1016287"/>
          </a:xfrm>
        </p:grpSpPr>
        <p:sp>
          <p:nvSpPr>
            <p:cNvPr id="365" name="Google Shape;365;p1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 name="Google Shape;367;p19"/>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368" name="Google Shape;368;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69" name="Google Shape;369;p19"/>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0"/>
        <p:cNvGrpSpPr/>
        <p:nvPr/>
      </p:nvGrpSpPr>
      <p:grpSpPr>
        <a:xfrm>
          <a:off x="0" y="0"/>
          <a:ext cx="0" cy="0"/>
          <a:chOff x="0" y="0"/>
          <a:chExt cx="0" cy="0"/>
        </a:xfrm>
      </p:grpSpPr>
      <p:sp>
        <p:nvSpPr>
          <p:cNvPr id="371" name="Google Shape;371;p2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 name="Google Shape;375;p20"/>
          <p:cNvGrpSpPr/>
          <p:nvPr/>
        </p:nvGrpSpPr>
        <p:grpSpPr>
          <a:xfrm>
            <a:off x="0" y="381001"/>
            <a:ext cx="1037850" cy="1016287"/>
            <a:chOff x="0" y="381001"/>
            <a:chExt cx="1037850" cy="1016287"/>
          </a:xfrm>
        </p:grpSpPr>
        <p:sp>
          <p:nvSpPr>
            <p:cNvPr id="376" name="Google Shape;376;p2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 name="Google Shape;378;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79" name="Google Shape;379;p20"/>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380" name="Google Shape;380;p20"/>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381" name="Google Shape;381;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2"/>
        <p:cNvGrpSpPr/>
        <p:nvPr/>
      </p:nvGrpSpPr>
      <p:grpSpPr>
        <a:xfrm>
          <a:off x="0" y="0"/>
          <a:ext cx="0" cy="0"/>
          <a:chOff x="0" y="0"/>
          <a:chExt cx="0" cy="0"/>
        </a:xfrm>
      </p:grpSpPr>
      <p:sp>
        <p:nvSpPr>
          <p:cNvPr id="383" name="Google Shape;383;p2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 name="Google Shape;387;p21"/>
          <p:cNvGrpSpPr/>
          <p:nvPr/>
        </p:nvGrpSpPr>
        <p:grpSpPr>
          <a:xfrm>
            <a:off x="0" y="381001"/>
            <a:ext cx="1037850" cy="1016287"/>
            <a:chOff x="0" y="381001"/>
            <a:chExt cx="1037850" cy="1016287"/>
          </a:xfrm>
        </p:grpSpPr>
        <p:sp>
          <p:nvSpPr>
            <p:cNvPr id="388" name="Google Shape;388;p2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91" name="Google Shape;391;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2"/>
        <p:cNvGrpSpPr/>
        <p:nvPr/>
      </p:nvGrpSpPr>
      <p:grpSpPr>
        <a:xfrm>
          <a:off x="0" y="0"/>
          <a:ext cx="0" cy="0"/>
          <a:chOff x="0" y="0"/>
          <a:chExt cx="0" cy="0"/>
        </a:xfrm>
      </p:grpSpPr>
      <p:sp>
        <p:nvSpPr>
          <p:cNvPr id="393" name="Google Shape;393;p2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 name="Google Shape;397;p22"/>
          <p:cNvGrpSpPr/>
          <p:nvPr/>
        </p:nvGrpSpPr>
        <p:grpSpPr>
          <a:xfrm>
            <a:off x="0" y="381001"/>
            <a:ext cx="1037850" cy="1016287"/>
            <a:chOff x="0" y="381001"/>
            <a:chExt cx="1037850" cy="1016287"/>
          </a:xfrm>
        </p:grpSpPr>
        <p:sp>
          <p:nvSpPr>
            <p:cNvPr id="398" name="Google Shape;398;p2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 name="Google Shape;400;p22"/>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01" name="Google Shape;401;p22"/>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402" name="Google Shape;40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3"/>
        <p:cNvGrpSpPr/>
        <p:nvPr/>
      </p:nvGrpSpPr>
      <p:grpSpPr>
        <a:xfrm>
          <a:off x="0" y="0"/>
          <a:ext cx="0" cy="0"/>
          <a:chOff x="0" y="0"/>
          <a:chExt cx="0" cy="0"/>
        </a:xfrm>
      </p:grpSpPr>
      <p:sp>
        <p:nvSpPr>
          <p:cNvPr id="404" name="Google Shape;404;p2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 name="Google Shape;408;p23"/>
          <p:cNvGrpSpPr/>
          <p:nvPr/>
        </p:nvGrpSpPr>
        <p:grpSpPr>
          <a:xfrm>
            <a:off x="4406400" y="0"/>
            <a:ext cx="4737600" cy="5143500"/>
            <a:chOff x="4406400" y="0"/>
            <a:chExt cx="4737600" cy="5143500"/>
          </a:xfrm>
        </p:grpSpPr>
        <p:sp>
          <p:nvSpPr>
            <p:cNvPr id="409" name="Google Shape;409;p23"/>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3"/>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3"/>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3"/>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3"/>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3"/>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3"/>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3"/>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3"/>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3"/>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3"/>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3"/>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3"/>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3"/>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3"/>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3"/>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3"/>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3"/>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 name="Google Shape;427;p23"/>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8" name="Google Shape;428;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9"/>
        <p:cNvGrpSpPr/>
        <p:nvPr/>
      </p:nvGrpSpPr>
      <p:grpSpPr>
        <a:xfrm>
          <a:off x="0" y="0"/>
          <a:ext cx="0" cy="0"/>
          <a:chOff x="0" y="0"/>
          <a:chExt cx="0" cy="0"/>
        </a:xfrm>
      </p:grpSpPr>
      <p:sp>
        <p:nvSpPr>
          <p:cNvPr id="430" name="Google Shape;430;p2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 name="Google Shape;434;p24"/>
          <p:cNvGrpSpPr/>
          <p:nvPr/>
        </p:nvGrpSpPr>
        <p:grpSpPr>
          <a:xfrm>
            <a:off x="0" y="381001"/>
            <a:ext cx="1037850" cy="1016287"/>
            <a:chOff x="0" y="381001"/>
            <a:chExt cx="1037850" cy="1016287"/>
          </a:xfrm>
        </p:grpSpPr>
        <p:sp>
          <p:nvSpPr>
            <p:cNvPr id="435" name="Google Shape;435;p2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 name="Google Shape;437;p24"/>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38" name="Google Shape;438;p24"/>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439" name="Google Shape;439;p24"/>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440" name="Google Shape;440;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1"/>
        <p:cNvGrpSpPr/>
        <p:nvPr/>
      </p:nvGrpSpPr>
      <p:grpSpPr>
        <a:xfrm>
          <a:off x="0" y="0"/>
          <a:ext cx="0" cy="0"/>
          <a:chOff x="0" y="0"/>
          <a:chExt cx="0" cy="0"/>
        </a:xfrm>
      </p:grpSpPr>
      <p:grpSp>
        <p:nvGrpSpPr>
          <p:cNvPr id="442" name="Google Shape;442;p25"/>
          <p:cNvGrpSpPr/>
          <p:nvPr/>
        </p:nvGrpSpPr>
        <p:grpSpPr>
          <a:xfrm>
            <a:off x="0" y="4128572"/>
            <a:ext cx="698925" cy="684657"/>
            <a:chOff x="0" y="3785672"/>
            <a:chExt cx="698925" cy="684657"/>
          </a:xfrm>
        </p:grpSpPr>
        <p:sp>
          <p:nvSpPr>
            <p:cNvPr id="443" name="Google Shape;443;p25"/>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 name="Google Shape;445;p25"/>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446" name="Google Shape;446;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47" name="Google Shape;447;p2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1"/>
        <p:cNvGrpSpPr/>
        <p:nvPr/>
      </p:nvGrpSpPr>
      <p:grpSpPr>
        <a:xfrm>
          <a:off x="0" y="0"/>
          <a:ext cx="0" cy="0"/>
          <a:chOff x="0" y="0"/>
          <a:chExt cx="0" cy="0"/>
        </a:xfrm>
      </p:grpSpPr>
      <p:grpSp>
        <p:nvGrpSpPr>
          <p:cNvPr id="452" name="Google Shape;452;p26"/>
          <p:cNvGrpSpPr/>
          <p:nvPr/>
        </p:nvGrpSpPr>
        <p:grpSpPr>
          <a:xfrm>
            <a:off x="4406400" y="0"/>
            <a:ext cx="4737600" cy="5143065"/>
            <a:chOff x="4406400" y="0"/>
            <a:chExt cx="4737600" cy="5143065"/>
          </a:xfrm>
        </p:grpSpPr>
        <p:sp>
          <p:nvSpPr>
            <p:cNvPr id="453" name="Google Shape;453;p26"/>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6"/>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6"/>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6"/>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 name="Google Shape;471;p26"/>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472" name="Google Shape;472;p26"/>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473" name="Google Shape;473;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74" name="Google Shape;474;p2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8"/>
        <p:cNvGrpSpPr/>
        <p:nvPr/>
      </p:nvGrpSpPr>
      <p:grpSpPr>
        <a:xfrm>
          <a:off x="0" y="0"/>
          <a:ext cx="0" cy="0"/>
          <a:chOff x="0" y="0"/>
          <a:chExt cx="0" cy="0"/>
        </a:xfrm>
      </p:grpSpPr>
      <p:sp>
        <p:nvSpPr>
          <p:cNvPr id="479" name="Google Shape;479;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480"/>
        <p:cNvGrpSpPr/>
        <p:nvPr/>
      </p:nvGrpSpPr>
      <p:grpSpPr>
        <a:xfrm>
          <a:off x="0" y="0"/>
          <a:ext cx="0" cy="0"/>
          <a:chOff x="0" y="0"/>
          <a:chExt cx="0" cy="0"/>
        </a:xfrm>
      </p:grpSpPr>
      <p:pic>
        <p:nvPicPr>
          <p:cNvPr id="481" name="Google Shape;481;p28"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482" name="Google Shape;482;p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83" name="Google Shape;483;p28"/>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484" name="Google Shape;484;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85" name="Google Shape;485;p2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 name="Google Shape;489;p28"/>
          <p:cNvGrpSpPr/>
          <p:nvPr/>
        </p:nvGrpSpPr>
        <p:grpSpPr>
          <a:xfrm>
            <a:off x="0" y="381001"/>
            <a:ext cx="1037850" cy="1016287"/>
            <a:chOff x="0" y="381001"/>
            <a:chExt cx="1037850" cy="1016287"/>
          </a:xfrm>
        </p:grpSpPr>
        <p:sp>
          <p:nvSpPr>
            <p:cNvPr id="490" name="Google Shape;490;p2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273"/>
        <p:cNvGrpSpPr/>
        <p:nvPr/>
      </p:nvGrpSpPr>
      <p:grpSpPr>
        <a:xfrm>
          <a:off x="0" y="0"/>
          <a:ext cx="0" cy="0"/>
          <a:chOff x="0" y="0"/>
          <a:chExt cx="0" cy="0"/>
        </a:xfrm>
      </p:grpSpPr>
      <p:sp>
        <p:nvSpPr>
          <p:cNvPr id="274" name="Google Shape;274;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275" name="Google Shape;275;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276" name="Google Shape;276;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29"/>
          <p:cNvSpPr txBox="1">
            <a:spLocks noGrp="1"/>
          </p:cNvSpPr>
          <p:nvPr>
            <p:ph type="ctrTitle"/>
          </p:nvPr>
        </p:nvSpPr>
        <p:spPr>
          <a:xfrm>
            <a:off x="218550" y="1650575"/>
            <a:ext cx="8706900" cy="195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Capstone Project Presentation:</a:t>
            </a:r>
            <a:endParaRPr b="1"/>
          </a:p>
          <a:p>
            <a:pPr marL="0" lvl="0" indent="0" algn="ctr" rtl="0">
              <a:spcBef>
                <a:spcPts val="0"/>
              </a:spcBef>
              <a:spcAft>
                <a:spcPts val="0"/>
              </a:spcAft>
              <a:buNone/>
            </a:pPr>
            <a:r>
              <a:rPr lang="en" b="1">
                <a:solidFill>
                  <a:schemeClr val="accent2"/>
                </a:solidFill>
              </a:rPr>
              <a:t>A Secure Program for </a:t>
            </a:r>
            <a:endParaRPr b="1">
              <a:solidFill>
                <a:schemeClr val="accent2"/>
              </a:solidFill>
            </a:endParaRPr>
          </a:p>
          <a:p>
            <a:pPr marL="0" lvl="0" indent="0" algn="ctr" rtl="0">
              <a:spcBef>
                <a:spcPts val="0"/>
              </a:spcBef>
              <a:spcAft>
                <a:spcPts val="0"/>
              </a:spcAft>
              <a:buNone/>
            </a:pPr>
            <a:r>
              <a:rPr lang="en" b="1">
                <a:solidFill>
                  <a:srgbClr val="674EA7"/>
                </a:solidFill>
              </a:rPr>
              <a:t>The Knowledge House</a:t>
            </a:r>
            <a:endParaRPr>
              <a:solidFill>
                <a:srgbClr val="674EA7"/>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38"/>
          <p:cNvSpPr txBox="1">
            <a:spLocks noGrp="1"/>
          </p:cNvSpPr>
          <p:nvPr>
            <p:ph type="title"/>
          </p:nvPr>
        </p:nvSpPr>
        <p:spPr>
          <a:xfrm>
            <a:off x="1876200" y="355350"/>
            <a:ext cx="5391600" cy="726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What is NIST CSF?</a:t>
            </a:r>
            <a:endParaRPr sz="3300">
              <a:solidFill>
                <a:schemeClr val="accent2"/>
              </a:solidFill>
              <a:latin typeface="Montserrat ExtraBold"/>
              <a:ea typeface="Montserrat ExtraBold"/>
              <a:cs typeface="Montserrat ExtraBold"/>
              <a:sym typeface="Montserrat ExtraBold"/>
            </a:endParaRPr>
          </a:p>
        </p:txBody>
      </p:sp>
      <p:sp>
        <p:nvSpPr>
          <p:cNvPr id="559" name="Google Shape;559;p38"/>
          <p:cNvSpPr txBox="1">
            <a:spLocks noGrp="1"/>
          </p:cNvSpPr>
          <p:nvPr>
            <p:ph type="body" idx="1"/>
          </p:nvPr>
        </p:nvSpPr>
        <p:spPr>
          <a:xfrm>
            <a:off x="253200" y="1237300"/>
            <a:ext cx="8890800" cy="198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b="1">
                <a:solidFill>
                  <a:schemeClr val="dk2"/>
                </a:solidFill>
                <a:latin typeface="Roboto"/>
                <a:ea typeface="Roboto"/>
                <a:cs typeface="Roboto"/>
                <a:sym typeface="Roboto"/>
              </a:rPr>
              <a:t>This is the  </a:t>
            </a:r>
            <a:r>
              <a:rPr lang="en" sz="2500" b="1" u="sng">
                <a:solidFill>
                  <a:schemeClr val="dk2"/>
                </a:solidFill>
                <a:latin typeface="Roboto"/>
                <a:ea typeface="Roboto"/>
                <a:cs typeface="Roboto"/>
                <a:sym typeface="Roboto"/>
              </a:rPr>
              <a:t>N</a:t>
            </a:r>
            <a:r>
              <a:rPr lang="en" sz="2500" b="1">
                <a:solidFill>
                  <a:schemeClr val="dk2"/>
                </a:solidFill>
                <a:latin typeface="Roboto"/>
                <a:ea typeface="Roboto"/>
                <a:cs typeface="Roboto"/>
                <a:sym typeface="Roboto"/>
              </a:rPr>
              <a:t>ational </a:t>
            </a:r>
            <a:r>
              <a:rPr lang="en" sz="2500" b="1" u="sng">
                <a:solidFill>
                  <a:schemeClr val="dk2"/>
                </a:solidFill>
                <a:latin typeface="Roboto"/>
                <a:ea typeface="Roboto"/>
                <a:cs typeface="Roboto"/>
                <a:sym typeface="Roboto"/>
              </a:rPr>
              <a:t>I</a:t>
            </a:r>
            <a:r>
              <a:rPr lang="en" sz="2500" b="1">
                <a:solidFill>
                  <a:schemeClr val="dk2"/>
                </a:solidFill>
                <a:latin typeface="Roboto"/>
                <a:ea typeface="Roboto"/>
                <a:cs typeface="Roboto"/>
                <a:sym typeface="Roboto"/>
              </a:rPr>
              <a:t>nstitute of </a:t>
            </a:r>
            <a:r>
              <a:rPr lang="en" sz="2500" b="1" u="sng">
                <a:solidFill>
                  <a:schemeClr val="dk2"/>
                </a:solidFill>
                <a:latin typeface="Roboto"/>
                <a:ea typeface="Roboto"/>
                <a:cs typeface="Roboto"/>
                <a:sym typeface="Roboto"/>
              </a:rPr>
              <a:t>S</a:t>
            </a:r>
            <a:r>
              <a:rPr lang="en" sz="2500" b="1">
                <a:solidFill>
                  <a:schemeClr val="dk2"/>
                </a:solidFill>
                <a:latin typeface="Roboto"/>
                <a:ea typeface="Roboto"/>
                <a:cs typeface="Roboto"/>
                <a:sym typeface="Roboto"/>
              </a:rPr>
              <a:t>tandards and </a:t>
            </a:r>
            <a:r>
              <a:rPr lang="en" sz="2500" b="1" u="sng">
                <a:solidFill>
                  <a:schemeClr val="dk2"/>
                </a:solidFill>
                <a:latin typeface="Roboto"/>
                <a:ea typeface="Roboto"/>
                <a:cs typeface="Roboto"/>
                <a:sym typeface="Roboto"/>
              </a:rPr>
              <a:t>T</a:t>
            </a:r>
            <a:r>
              <a:rPr lang="en" sz="2500" b="1">
                <a:solidFill>
                  <a:schemeClr val="dk2"/>
                </a:solidFill>
                <a:latin typeface="Roboto"/>
                <a:ea typeface="Roboto"/>
                <a:cs typeface="Roboto"/>
                <a:sym typeface="Roboto"/>
              </a:rPr>
              <a:t>echnology </a:t>
            </a:r>
            <a:r>
              <a:rPr lang="en" sz="2500" b="1" u="sng">
                <a:solidFill>
                  <a:schemeClr val="dk2"/>
                </a:solidFill>
                <a:latin typeface="Roboto"/>
                <a:ea typeface="Roboto"/>
                <a:cs typeface="Roboto"/>
                <a:sym typeface="Roboto"/>
              </a:rPr>
              <a:t>C</a:t>
            </a:r>
            <a:r>
              <a:rPr lang="en" sz="2500" b="1">
                <a:solidFill>
                  <a:schemeClr val="dk2"/>
                </a:solidFill>
                <a:latin typeface="Roboto"/>
                <a:ea typeface="Roboto"/>
                <a:cs typeface="Roboto"/>
                <a:sym typeface="Roboto"/>
              </a:rPr>
              <a:t>yber</a:t>
            </a:r>
            <a:r>
              <a:rPr lang="en" sz="2500" b="1" u="sng">
                <a:solidFill>
                  <a:schemeClr val="dk2"/>
                </a:solidFill>
                <a:latin typeface="Roboto"/>
                <a:ea typeface="Roboto"/>
                <a:cs typeface="Roboto"/>
                <a:sym typeface="Roboto"/>
              </a:rPr>
              <a:t>s</a:t>
            </a:r>
            <a:r>
              <a:rPr lang="en" sz="2500" b="1">
                <a:solidFill>
                  <a:schemeClr val="dk2"/>
                </a:solidFill>
                <a:latin typeface="Roboto"/>
                <a:ea typeface="Roboto"/>
                <a:cs typeface="Roboto"/>
                <a:sym typeface="Roboto"/>
              </a:rPr>
              <a:t>ecurity </a:t>
            </a:r>
            <a:r>
              <a:rPr lang="en" sz="2500" b="1" u="sng">
                <a:solidFill>
                  <a:schemeClr val="dk2"/>
                </a:solidFill>
                <a:latin typeface="Roboto"/>
                <a:ea typeface="Roboto"/>
                <a:cs typeface="Roboto"/>
                <a:sym typeface="Roboto"/>
              </a:rPr>
              <a:t>F</a:t>
            </a:r>
            <a:r>
              <a:rPr lang="en" sz="2500" b="1">
                <a:solidFill>
                  <a:schemeClr val="dk2"/>
                </a:solidFill>
                <a:latin typeface="Roboto"/>
                <a:ea typeface="Roboto"/>
                <a:cs typeface="Roboto"/>
                <a:sym typeface="Roboto"/>
              </a:rPr>
              <a:t>ramework .</a:t>
            </a:r>
            <a:endParaRPr sz="2500" b="1">
              <a:solidFill>
                <a:schemeClr val="dk2"/>
              </a:solidFill>
              <a:latin typeface="Roboto"/>
              <a:ea typeface="Roboto"/>
              <a:cs typeface="Roboto"/>
              <a:sym typeface="Roboto"/>
            </a:endParaRPr>
          </a:p>
          <a:p>
            <a:pPr marL="457200" lvl="0" indent="0" algn="l" rtl="0">
              <a:lnSpc>
                <a:spcPct val="115000"/>
              </a:lnSpc>
              <a:spcBef>
                <a:spcPts val="1500"/>
              </a:spcBef>
              <a:spcAft>
                <a:spcPts val="0"/>
              </a:spcAft>
              <a:buNone/>
            </a:pPr>
            <a:r>
              <a:rPr lang="en" sz="2500" b="1">
                <a:solidFill>
                  <a:schemeClr val="dk2"/>
                </a:solidFill>
                <a:latin typeface="Roboto"/>
                <a:ea typeface="Roboto"/>
                <a:cs typeface="Roboto"/>
                <a:sym typeface="Roboto"/>
              </a:rPr>
              <a:t>It is a set of guidelines, standards, and best practices developed by the National Institute of Standards and Technology (NIST) to help organizations manage and reduce their cybersecurity risk ensuring a resilient and secure infrastructure.</a:t>
            </a:r>
            <a:endParaRPr sz="2500" b="1">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39"/>
          <p:cNvSpPr txBox="1">
            <a:spLocks noGrp="1"/>
          </p:cNvSpPr>
          <p:nvPr>
            <p:ph type="title"/>
          </p:nvPr>
        </p:nvSpPr>
        <p:spPr>
          <a:xfrm>
            <a:off x="126600" y="366650"/>
            <a:ext cx="9144000" cy="7266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NIST CSF and Non-Profit Organizations</a:t>
            </a:r>
            <a:endParaRPr sz="3300">
              <a:solidFill>
                <a:schemeClr val="accent2"/>
              </a:solidFill>
              <a:latin typeface="Montserrat ExtraBold"/>
              <a:ea typeface="Montserrat ExtraBold"/>
              <a:cs typeface="Montserrat ExtraBold"/>
              <a:sym typeface="Montserrat ExtraBold"/>
            </a:endParaRPr>
          </a:p>
        </p:txBody>
      </p:sp>
      <p:sp>
        <p:nvSpPr>
          <p:cNvPr id="565" name="Google Shape;565;p39"/>
          <p:cNvSpPr txBox="1">
            <a:spLocks noGrp="1"/>
          </p:cNvSpPr>
          <p:nvPr>
            <p:ph type="body" idx="1"/>
          </p:nvPr>
        </p:nvSpPr>
        <p:spPr>
          <a:xfrm>
            <a:off x="253200" y="1237300"/>
            <a:ext cx="8890800" cy="1985100"/>
          </a:xfrm>
          <a:prstGeom prst="rect">
            <a:avLst/>
          </a:prstGeom>
        </p:spPr>
        <p:txBody>
          <a:bodyPr spcFirstLastPara="1" wrap="square" lIns="91425" tIns="91425" rIns="91425" bIns="91425" anchor="t" anchorCtr="0">
            <a:noAutofit/>
          </a:bodyPr>
          <a:lstStyle/>
          <a:p>
            <a:pPr marL="0" lvl="0" indent="0" algn="ctr" rtl="0">
              <a:spcBef>
                <a:spcPts val="0"/>
              </a:spcBef>
              <a:spcAft>
                <a:spcPts val="1500"/>
              </a:spcAft>
              <a:buNone/>
            </a:pPr>
            <a:r>
              <a:rPr lang="en" sz="2500" b="1">
                <a:solidFill>
                  <a:schemeClr val="dk2"/>
                </a:solidFill>
                <a:latin typeface="Roboto"/>
                <a:ea typeface="Roboto"/>
                <a:cs typeface="Roboto"/>
                <a:sym typeface="Roboto"/>
              </a:rPr>
              <a:t>NIST CSF offers non-profits like </a:t>
            </a:r>
            <a:r>
              <a:rPr lang="en" sz="2500" b="1">
                <a:solidFill>
                  <a:srgbClr val="674EA7"/>
                </a:solidFill>
                <a:latin typeface="Roboto"/>
                <a:ea typeface="Roboto"/>
                <a:cs typeface="Roboto"/>
                <a:sym typeface="Roboto"/>
              </a:rPr>
              <a:t>The Knowledge House</a:t>
            </a:r>
            <a:r>
              <a:rPr lang="en" sz="2500" b="1">
                <a:solidFill>
                  <a:schemeClr val="dk2"/>
                </a:solidFill>
                <a:latin typeface="Roboto"/>
                <a:ea typeface="Roboto"/>
                <a:cs typeface="Roboto"/>
                <a:sym typeface="Roboto"/>
              </a:rPr>
              <a:t> a language and structure to address cybersecurity risk across the enterprise. It provides flexibility and adaptability, aiding in risk management and protection of our digital assets and online donation systems.  It contains five core functions.</a:t>
            </a:r>
            <a:endParaRPr sz="2500" b="1">
              <a:latin typeface="Roboto"/>
              <a:ea typeface="Roboto"/>
              <a:cs typeface="Roboto"/>
              <a:sym typeface="Roboto"/>
            </a:endParaRPr>
          </a:p>
        </p:txBody>
      </p:sp>
      <p:pic>
        <p:nvPicPr>
          <p:cNvPr id="566" name="Google Shape;566;p39"/>
          <p:cNvPicPr preferRelativeResize="0"/>
          <p:nvPr/>
        </p:nvPicPr>
        <p:blipFill>
          <a:blip r:embed="rId3">
            <a:alphaModFix/>
          </a:blip>
          <a:stretch>
            <a:fillRect/>
          </a:stretch>
        </p:blipFill>
        <p:spPr>
          <a:xfrm>
            <a:off x="2679025" y="3611675"/>
            <a:ext cx="4171950" cy="1095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40"/>
          <p:cNvSpPr txBox="1">
            <a:spLocks noGrp="1"/>
          </p:cNvSpPr>
          <p:nvPr>
            <p:ph type="title"/>
          </p:nvPr>
        </p:nvSpPr>
        <p:spPr>
          <a:xfrm>
            <a:off x="126600" y="366650"/>
            <a:ext cx="9144000" cy="726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The Core Functions of the NIST Framework: Protect</a:t>
            </a:r>
            <a:endParaRPr sz="3300">
              <a:solidFill>
                <a:schemeClr val="accent2"/>
              </a:solidFill>
              <a:latin typeface="Montserrat ExtraBold"/>
              <a:ea typeface="Montserrat ExtraBold"/>
              <a:cs typeface="Montserrat ExtraBold"/>
              <a:sym typeface="Montserrat ExtraBold"/>
            </a:endParaRPr>
          </a:p>
        </p:txBody>
      </p:sp>
      <p:sp>
        <p:nvSpPr>
          <p:cNvPr id="572" name="Google Shape;572;p40"/>
          <p:cNvSpPr txBox="1">
            <a:spLocks noGrp="1"/>
          </p:cNvSpPr>
          <p:nvPr>
            <p:ph type="body" idx="1"/>
          </p:nvPr>
        </p:nvSpPr>
        <p:spPr>
          <a:xfrm>
            <a:off x="253200" y="1654625"/>
            <a:ext cx="8890800" cy="1985100"/>
          </a:xfrm>
          <a:prstGeom prst="rect">
            <a:avLst/>
          </a:prstGeom>
        </p:spPr>
        <p:txBody>
          <a:bodyPr spcFirstLastPara="1" wrap="square" lIns="91425" tIns="91425" rIns="91425" bIns="91425" anchor="t" anchorCtr="0">
            <a:noAutofit/>
          </a:bodyPr>
          <a:lstStyle/>
          <a:p>
            <a:pPr marL="0" lvl="0" indent="0" algn="ctr" rtl="0">
              <a:spcBef>
                <a:spcPts val="0"/>
              </a:spcBef>
              <a:spcAft>
                <a:spcPts val="1500"/>
              </a:spcAft>
              <a:buNone/>
            </a:pPr>
            <a:r>
              <a:rPr lang="en" sz="2500" b="1">
                <a:solidFill>
                  <a:schemeClr val="dk2"/>
                </a:solidFill>
                <a:latin typeface="Roboto"/>
                <a:ea typeface="Roboto"/>
                <a:cs typeface="Roboto"/>
                <a:sym typeface="Roboto"/>
              </a:rPr>
              <a:t>The 'Protect' function involves developing safeguards to guard against cyber threats. It encompasses access controls, secure configurations, data security, and employee awareness programs. </a:t>
            </a:r>
            <a:endParaRPr sz="2500" b="1">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41"/>
          <p:cNvSpPr txBox="1">
            <a:spLocks noGrp="1"/>
          </p:cNvSpPr>
          <p:nvPr>
            <p:ph type="title"/>
          </p:nvPr>
        </p:nvSpPr>
        <p:spPr>
          <a:xfrm>
            <a:off x="126600" y="366650"/>
            <a:ext cx="9144000" cy="726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The Core Functions of the NIST Framework: Protect Function and Managing Third-Party Risks</a:t>
            </a:r>
            <a:endParaRPr sz="3300">
              <a:solidFill>
                <a:schemeClr val="accent2"/>
              </a:solidFill>
              <a:latin typeface="Montserrat ExtraBold"/>
              <a:ea typeface="Montserrat ExtraBold"/>
              <a:cs typeface="Montserrat ExtraBold"/>
              <a:sym typeface="Montserrat ExtraBold"/>
            </a:endParaRPr>
          </a:p>
          <a:p>
            <a:pPr marL="0" marR="0" lvl="0" indent="0" algn="ctr" rtl="0">
              <a:lnSpc>
                <a:spcPct val="100000"/>
              </a:lnSpc>
              <a:spcBef>
                <a:spcPts val="0"/>
              </a:spcBef>
              <a:spcAft>
                <a:spcPts val="0"/>
              </a:spcAft>
              <a:buNone/>
            </a:pPr>
            <a:endParaRPr sz="3300">
              <a:solidFill>
                <a:schemeClr val="accent2"/>
              </a:solidFill>
              <a:latin typeface="Montserrat ExtraBold"/>
              <a:ea typeface="Montserrat ExtraBold"/>
              <a:cs typeface="Montserrat ExtraBold"/>
              <a:sym typeface="Montserrat ExtraBold"/>
            </a:endParaRPr>
          </a:p>
        </p:txBody>
      </p:sp>
      <p:sp>
        <p:nvSpPr>
          <p:cNvPr id="578" name="Google Shape;578;p41"/>
          <p:cNvSpPr txBox="1">
            <a:spLocks noGrp="1"/>
          </p:cNvSpPr>
          <p:nvPr>
            <p:ph type="body" idx="1"/>
          </p:nvPr>
        </p:nvSpPr>
        <p:spPr>
          <a:xfrm>
            <a:off x="253200" y="2218600"/>
            <a:ext cx="8890800" cy="198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b="1">
                <a:solidFill>
                  <a:schemeClr val="dk2"/>
                </a:solidFill>
                <a:latin typeface="Roboto"/>
                <a:ea typeface="Roboto"/>
                <a:cs typeface="Roboto"/>
                <a:sym typeface="Roboto"/>
              </a:rPr>
              <a:t>The 'Protect' function extends to managing risks from vendors and partners. This is integral to </a:t>
            </a:r>
            <a:r>
              <a:rPr lang="en" sz="2500" b="1">
                <a:solidFill>
                  <a:srgbClr val="674EA7"/>
                </a:solidFill>
                <a:latin typeface="Roboto"/>
                <a:ea typeface="Roboto"/>
                <a:cs typeface="Roboto"/>
                <a:sym typeface="Roboto"/>
              </a:rPr>
              <a:t>The Knowledge House</a:t>
            </a:r>
            <a:r>
              <a:rPr lang="en" sz="2500" b="1">
                <a:solidFill>
                  <a:schemeClr val="dk2"/>
                </a:solidFill>
                <a:latin typeface="Roboto"/>
                <a:ea typeface="Roboto"/>
                <a:cs typeface="Roboto"/>
                <a:sym typeface="Roboto"/>
              </a:rPr>
              <a:t>, where partnerships are crucial. We ensure all partners align with our cybersecurity standards.</a:t>
            </a:r>
            <a:endParaRPr sz="1100">
              <a:solidFill>
                <a:srgbClr val="000000"/>
              </a:solidFill>
              <a:latin typeface="Arial"/>
              <a:ea typeface="Arial"/>
              <a:cs typeface="Arial"/>
              <a:sym typeface="Arial"/>
            </a:endParaRPr>
          </a:p>
          <a:p>
            <a:pPr marL="0" lvl="0" indent="0" algn="ctr" rtl="0">
              <a:spcBef>
                <a:spcPts val="1500"/>
              </a:spcBef>
              <a:spcAft>
                <a:spcPts val="1500"/>
              </a:spcAft>
              <a:buNone/>
            </a:pPr>
            <a:endParaRPr sz="2500" b="1">
              <a:solidFill>
                <a:schemeClr val="dk2"/>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42"/>
          <p:cNvSpPr txBox="1">
            <a:spLocks noGrp="1"/>
          </p:cNvSpPr>
          <p:nvPr>
            <p:ph type="title"/>
          </p:nvPr>
        </p:nvSpPr>
        <p:spPr>
          <a:xfrm>
            <a:off x="126600" y="366650"/>
            <a:ext cx="9144000" cy="726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The Core Functions of the NIST Framework: Respond</a:t>
            </a:r>
            <a:endParaRPr sz="3300">
              <a:solidFill>
                <a:schemeClr val="accent2"/>
              </a:solidFill>
              <a:latin typeface="Montserrat ExtraBold"/>
              <a:ea typeface="Montserrat ExtraBold"/>
              <a:cs typeface="Montserrat ExtraBold"/>
              <a:sym typeface="Montserrat ExtraBold"/>
            </a:endParaRPr>
          </a:p>
          <a:p>
            <a:pPr marL="0" marR="0" lvl="0" indent="0" algn="ctr" rtl="0">
              <a:lnSpc>
                <a:spcPct val="100000"/>
              </a:lnSpc>
              <a:spcBef>
                <a:spcPts val="0"/>
              </a:spcBef>
              <a:spcAft>
                <a:spcPts val="0"/>
              </a:spcAft>
              <a:buNone/>
            </a:pPr>
            <a:endParaRPr sz="3300">
              <a:solidFill>
                <a:schemeClr val="accent2"/>
              </a:solidFill>
              <a:latin typeface="Montserrat ExtraBold"/>
              <a:ea typeface="Montserrat ExtraBold"/>
              <a:cs typeface="Montserrat ExtraBold"/>
              <a:sym typeface="Montserrat ExtraBold"/>
            </a:endParaRPr>
          </a:p>
        </p:txBody>
      </p:sp>
      <p:sp>
        <p:nvSpPr>
          <p:cNvPr id="584" name="Google Shape;584;p42"/>
          <p:cNvSpPr txBox="1">
            <a:spLocks noGrp="1"/>
          </p:cNvSpPr>
          <p:nvPr>
            <p:ph type="body" idx="1"/>
          </p:nvPr>
        </p:nvSpPr>
        <p:spPr>
          <a:xfrm>
            <a:off x="253200" y="1993000"/>
            <a:ext cx="8890800" cy="198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b="1">
                <a:solidFill>
                  <a:schemeClr val="dk2"/>
                </a:solidFill>
                <a:latin typeface="Roboto"/>
                <a:ea typeface="Roboto"/>
                <a:cs typeface="Roboto"/>
                <a:sym typeface="Roboto"/>
              </a:rPr>
              <a:t>The 'Respond' function involves effective action and post-incident analysis when a cybersecurity incident occurs. This aids in preventing similar future incidents, bolstering our cybersecurity posture at </a:t>
            </a:r>
            <a:r>
              <a:rPr lang="en" sz="2500" b="1">
                <a:solidFill>
                  <a:srgbClr val="674EA7"/>
                </a:solidFill>
                <a:latin typeface="Roboto"/>
                <a:ea typeface="Roboto"/>
                <a:cs typeface="Roboto"/>
                <a:sym typeface="Roboto"/>
              </a:rPr>
              <a:t>The Knowledge House</a:t>
            </a:r>
            <a:r>
              <a:rPr lang="en" sz="2500" b="1">
                <a:solidFill>
                  <a:schemeClr val="dk2"/>
                </a:solidFill>
                <a:latin typeface="Roboto"/>
                <a:ea typeface="Roboto"/>
                <a:cs typeface="Roboto"/>
                <a:sym typeface="Roboto"/>
              </a:rPr>
              <a:t>.</a:t>
            </a:r>
            <a:endParaRPr sz="1100">
              <a:solidFill>
                <a:srgbClr val="000000"/>
              </a:solidFill>
              <a:latin typeface="Arial"/>
              <a:ea typeface="Arial"/>
              <a:cs typeface="Arial"/>
              <a:sym typeface="Arial"/>
            </a:endParaRPr>
          </a:p>
          <a:p>
            <a:pPr marL="0" lvl="0" indent="0" algn="ctr" rtl="0">
              <a:spcBef>
                <a:spcPts val="1500"/>
              </a:spcBef>
              <a:spcAft>
                <a:spcPts val="1500"/>
              </a:spcAft>
              <a:buNone/>
            </a:pPr>
            <a:endParaRPr sz="2500" b="1">
              <a:solidFill>
                <a:schemeClr val="dk2"/>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43"/>
          <p:cNvSpPr txBox="1">
            <a:spLocks noGrp="1"/>
          </p:cNvSpPr>
          <p:nvPr>
            <p:ph type="title"/>
          </p:nvPr>
        </p:nvSpPr>
        <p:spPr>
          <a:xfrm>
            <a:off x="126600" y="366650"/>
            <a:ext cx="9144000" cy="726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The Core Functions of the NIST Framework: Recover</a:t>
            </a:r>
            <a:endParaRPr sz="3300">
              <a:solidFill>
                <a:schemeClr val="accent2"/>
              </a:solidFill>
              <a:latin typeface="Montserrat ExtraBold"/>
              <a:ea typeface="Montserrat ExtraBold"/>
              <a:cs typeface="Montserrat ExtraBold"/>
              <a:sym typeface="Montserrat ExtraBold"/>
            </a:endParaRPr>
          </a:p>
          <a:p>
            <a:pPr marL="0" marR="0" lvl="0" indent="0" algn="ctr" rtl="0">
              <a:lnSpc>
                <a:spcPct val="100000"/>
              </a:lnSpc>
              <a:spcBef>
                <a:spcPts val="0"/>
              </a:spcBef>
              <a:spcAft>
                <a:spcPts val="0"/>
              </a:spcAft>
              <a:buNone/>
            </a:pPr>
            <a:endParaRPr sz="3300">
              <a:solidFill>
                <a:schemeClr val="accent2"/>
              </a:solidFill>
              <a:latin typeface="Montserrat ExtraBold"/>
              <a:ea typeface="Montserrat ExtraBold"/>
              <a:cs typeface="Montserrat ExtraBold"/>
              <a:sym typeface="Montserrat ExtraBold"/>
            </a:endParaRPr>
          </a:p>
        </p:txBody>
      </p:sp>
      <p:sp>
        <p:nvSpPr>
          <p:cNvPr id="590" name="Google Shape;590;p43"/>
          <p:cNvSpPr txBox="1">
            <a:spLocks noGrp="1"/>
          </p:cNvSpPr>
          <p:nvPr>
            <p:ph type="body" idx="1"/>
          </p:nvPr>
        </p:nvSpPr>
        <p:spPr>
          <a:xfrm>
            <a:off x="253200" y="1835100"/>
            <a:ext cx="8890800" cy="198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b="1">
                <a:solidFill>
                  <a:schemeClr val="dk2"/>
                </a:solidFill>
                <a:latin typeface="Roboto"/>
                <a:ea typeface="Roboto"/>
                <a:cs typeface="Roboto"/>
                <a:sym typeface="Roboto"/>
              </a:rPr>
              <a:t>The 'Recover' function emphasizes restoring systems, conducting lessons-learned exercises, and enhancing cybersecurity based on incident insights. It's a crucial function ensuring </a:t>
            </a:r>
            <a:r>
              <a:rPr lang="en" sz="2500" b="1">
                <a:solidFill>
                  <a:srgbClr val="674EA7"/>
                </a:solidFill>
                <a:latin typeface="Roboto"/>
                <a:ea typeface="Roboto"/>
                <a:cs typeface="Roboto"/>
                <a:sym typeface="Roboto"/>
              </a:rPr>
              <a:t>The Knowledge House's </a:t>
            </a:r>
            <a:r>
              <a:rPr lang="en" sz="2500" b="1">
                <a:solidFill>
                  <a:schemeClr val="dk2"/>
                </a:solidFill>
                <a:latin typeface="Roboto"/>
                <a:ea typeface="Roboto"/>
                <a:cs typeface="Roboto"/>
                <a:sym typeface="Roboto"/>
              </a:rPr>
              <a:t>resilience in the face of cyber threats.</a:t>
            </a:r>
            <a:endParaRPr sz="1100">
              <a:solidFill>
                <a:srgbClr val="000000"/>
              </a:solidFill>
              <a:latin typeface="Arial"/>
              <a:ea typeface="Arial"/>
              <a:cs typeface="Arial"/>
              <a:sym typeface="Arial"/>
            </a:endParaRPr>
          </a:p>
          <a:p>
            <a:pPr marL="0" lvl="0" indent="0" algn="ctr" rtl="0">
              <a:spcBef>
                <a:spcPts val="1500"/>
              </a:spcBef>
              <a:spcAft>
                <a:spcPts val="0"/>
              </a:spcAft>
              <a:buNone/>
            </a:pPr>
            <a:endParaRPr sz="2500" b="1">
              <a:solidFill>
                <a:schemeClr val="dk2"/>
              </a:solidFill>
              <a:latin typeface="Roboto"/>
              <a:ea typeface="Roboto"/>
              <a:cs typeface="Roboto"/>
              <a:sym typeface="Roboto"/>
            </a:endParaRPr>
          </a:p>
          <a:p>
            <a:pPr marL="0" lvl="0" indent="0" algn="ctr" rtl="0">
              <a:spcBef>
                <a:spcPts val="1500"/>
              </a:spcBef>
              <a:spcAft>
                <a:spcPts val="1500"/>
              </a:spcAft>
              <a:buNone/>
            </a:pPr>
            <a:endParaRPr sz="2500" b="1">
              <a:solidFill>
                <a:schemeClr val="dk2"/>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44"/>
          <p:cNvSpPr txBox="1">
            <a:spLocks noGrp="1"/>
          </p:cNvSpPr>
          <p:nvPr>
            <p:ph type="title"/>
          </p:nvPr>
        </p:nvSpPr>
        <p:spPr>
          <a:xfrm>
            <a:off x="126600" y="908050"/>
            <a:ext cx="9144000" cy="726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Engaging Stakeholders in Recovery</a:t>
            </a:r>
            <a:endParaRPr sz="1100">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endParaRPr sz="3300">
              <a:solidFill>
                <a:schemeClr val="accent2"/>
              </a:solidFill>
              <a:latin typeface="Montserrat ExtraBold"/>
              <a:ea typeface="Montserrat ExtraBold"/>
              <a:cs typeface="Montserrat ExtraBold"/>
              <a:sym typeface="Montserrat ExtraBold"/>
            </a:endParaRPr>
          </a:p>
          <a:p>
            <a:pPr marL="0" marR="0" lvl="0" indent="0" algn="ctr" rtl="0">
              <a:lnSpc>
                <a:spcPct val="100000"/>
              </a:lnSpc>
              <a:spcBef>
                <a:spcPts val="0"/>
              </a:spcBef>
              <a:spcAft>
                <a:spcPts val="0"/>
              </a:spcAft>
              <a:buNone/>
            </a:pPr>
            <a:endParaRPr sz="3300">
              <a:solidFill>
                <a:schemeClr val="accent2"/>
              </a:solidFill>
              <a:latin typeface="Montserrat ExtraBold"/>
              <a:ea typeface="Montserrat ExtraBold"/>
              <a:cs typeface="Montserrat ExtraBold"/>
              <a:sym typeface="Montserrat ExtraBold"/>
            </a:endParaRPr>
          </a:p>
        </p:txBody>
      </p:sp>
      <p:sp>
        <p:nvSpPr>
          <p:cNvPr id="596" name="Google Shape;596;p44"/>
          <p:cNvSpPr txBox="1">
            <a:spLocks noGrp="1"/>
          </p:cNvSpPr>
          <p:nvPr>
            <p:ph type="body" idx="1"/>
          </p:nvPr>
        </p:nvSpPr>
        <p:spPr>
          <a:xfrm>
            <a:off x="253200" y="1835100"/>
            <a:ext cx="8890800" cy="19851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sz="2500" b="1">
                <a:solidFill>
                  <a:schemeClr val="dk2"/>
                </a:solidFill>
                <a:latin typeface="Roboto"/>
                <a:ea typeface="Roboto"/>
                <a:cs typeface="Roboto"/>
                <a:sym typeface="Roboto"/>
              </a:rPr>
              <a:t>As part of the 'Recover' function, we ensure clear communication with our stakeholders about any incidents and their impacts. This helps maintain trust and transparency at </a:t>
            </a:r>
            <a:r>
              <a:rPr lang="en" sz="2500" b="1">
                <a:solidFill>
                  <a:srgbClr val="674EA7"/>
                </a:solidFill>
                <a:latin typeface="Roboto"/>
                <a:ea typeface="Roboto"/>
                <a:cs typeface="Roboto"/>
                <a:sym typeface="Roboto"/>
              </a:rPr>
              <a:t>The Knowledge House</a:t>
            </a:r>
            <a:r>
              <a:rPr lang="en" sz="2500" b="1">
                <a:solidFill>
                  <a:schemeClr val="dk2"/>
                </a:solidFill>
                <a:latin typeface="Roboto"/>
                <a:ea typeface="Roboto"/>
                <a:cs typeface="Roboto"/>
                <a:sym typeface="Roboto"/>
              </a:rPr>
              <a:t>.</a:t>
            </a:r>
            <a:endParaRPr sz="2500" b="1">
              <a:solidFill>
                <a:schemeClr val="dk2"/>
              </a:solidFill>
              <a:latin typeface="Roboto"/>
              <a:ea typeface="Roboto"/>
              <a:cs typeface="Roboto"/>
              <a:sym typeface="Roboto"/>
            </a:endParaRPr>
          </a:p>
          <a:p>
            <a:pPr marL="0" lvl="0" indent="0" algn="ctr" rtl="0">
              <a:spcBef>
                <a:spcPts val="1500"/>
              </a:spcBef>
              <a:spcAft>
                <a:spcPts val="1500"/>
              </a:spcAft>
              <a:buNone/>
            </a:pPr>
            <a:endParaRPr sz="2500" b="1">
              <a:solidFill>
                <a:schemeClr val="dk2"/>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5"/>
          <p:cNvSpPr txBox="1">
            <a:spLocks noGrp="1"/>
          </p:cNvSpPr>
          <p:nvPr>
            <p:ph type="title"/>
          </p:nvPr>
        </p:nvSpPr>
        <p:spPr>
          <a:xfrm>
            <a:off x="126600" y="908050"/>
            <a:ext cx="9144000" cy="726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NIST 800-171: Our Chosen Cybersecurity Framework</a:t>
            </a:r>
            <a:endParaRPr sz="3300">
              <a:solidFill>
                <a:schemeClr val="accent2"/>
              </a:solidFill>
              <a:latin typeface="Montserrat ExtraBold"/>
              <a:ea typeface="Montserrat ExtraBold"/>
              <a:cs typeface="Montserrat ExtraBold"/>
              <a:sym typeface="Montserrat ExtraBold"/>
            </a:endParaRPr>
          </a:p>
        </p:txBody>
      </p:sp>
      <p:sp>
        <p:nvSpPr>
          <p:cNvPr id="602" name="Google Shape;602;p45"/>
          <p:cNvSpPr txBox="1">
            <a:spLocks noGrp="1"/>
          </p:cNvSpPr>
          <p:nvPr>
            <p:ph type="body" idx="1"/>
          </p:nvPr>
        </p:nvSpPr>
        <p:spPr>
          <a:xfrm>
            <a:off x="253200" y="2162200"/>
            <a:ext cx="8890800" cy="19851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1500"/>
              </a:spcAft>
              <a:buNone/>
            </a:pPr>
            <a:r>
              <a:rPr lang="en" sz="2500" b="1">
                <a:solidFill>
                  <a:schemeClr val="dk2"/>
                </a:solidFill>
                <a:latin typeface="Roboto"/>
                <a:ea typeface="Roboto"/>
                <a:cs typeface="Roboto"/>
                <a:sym typeface="Roboto"/>
              </a:rPr>
              <a:t>NIST 800-171, designed for protecting Controlled Unclassified Information in non-federal systems, is our chosen framework at </a:t>
            </a:r>
            <a:r>
              <a:rPr lang="en" sz="2500" b="1">
                <a:solidFill>
                  <a:srgbClr val="674EA7"/>
                </a:solidFill>
                <a:latin typeface="Roboto"/>
                <a:ea typeface="Roboto"/>
                <a:cs typeface="Roboto"/>
                <a:sym typeface="Roboto"/>
              </a:rPr>
              <a:t>The Knowledge House</a:t>
            </a:r>
            <a:r>
              <a:rPr lang="en" sz="2500" b="1">
                <a:solidFill>
                  <a:schemeClr val="dk2"/>
                </a:solidFill>
                <a:latin typeface="Roboto"/>
                <a:ea typeface="Roboto"/>
                <a:cs typeface="Roboto"/>
                <a:sym typeface="Roboto"/>
              </a:rPr>
              <a:t>. Given our role in educating minority and lower-income students, the protection of their information is paramount.</a:t>
            </a:r>
            <a:endParaRPr sz="2500" b="1">
              <a:solidFill>
                <a:schemeClr val="dk2"/>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46"/>
          <p:cNvSpPr txBox="1">
            <a:spLocks noGrp="1"/>
          </p:cNvSpPr>
          <p:nvPr>
            <p:ph type="title"/>
          </p:nvPr>
        </p:nvSpPr>
        <p:spPr>
          <a:xfrm>
            <a:off x="126600" y="727575"/>
            <a:ext cx="9144000" cy="726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NIST 800-171: Our Chosen Cybersecurity Framework</a:t>
            </a:r>
            <a:endParaRPr sz="3300">
              <a:solidFill>
                <a:schemeClr val="accent2"/>
              </a:solidFill>
              <a:latin typeface="Montserrat ExtraBold"/>
              <a:ea typeface="Montserrat ExtraBold"/>
              <a:cs typeface="Montserrat ExtraBold"/>
              <a:sym typeface="Montserrat ExtraBold"/>
            </a:endParaRPr>
          </a:p>
        </p:txBody>
      </p:sp>
      <p:sp>
        <p:nvSpPr>
          <p:cNvPr id="608" name="Google Shape;608;p46"/>
          <p:cNvSpPr txBox="1">
            <a:spLocks noGrp="1"/>
          </p:cNvSpPr>
          <p:nvPr>
            <p:ph type="body" idx="1"/>
          </p:nvPr>
        </p:nvSpPr>
        <p:spPr>
          <a:xfrm>
            <a:off x="72725" y="1959175"/>
            <a:ext cx="8890800" cy="19851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1500"/>
              </a:spcAft>
              <a:buNone/>
            </a:pPr>
            <a:r>
              <a:rPr lang="en" sz="2500" b="1">
                <a:solidFill>
                  <a:schemeClr val="dk2"/>
                </a:solidFill>
                <a:latin typeface="Roboto"/>
                <a:ea typeface="Roboto"/>
                <a:cs typeface="Roboto"/>
                <a:sym typeface="Roboto"/>
              </a:rPr>
              <a:t>NIST 800-171 contains 14 categories encompassing various cybersecurity aspects. These include Access Control, Awareness Training, Configuration Management, and more. We adopt these practices to protect our data and maintain the trust of our students and donors.</a:t>
            </a:r>
            <a:endParaRPr sz="2500" b="1">
              <a:solidFill>
                <a:schemeClr val="dk2"/>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47"/>
          <p:cNvSpPr txBox="1">
            <a:spLocks noGrp="1"/>
          </p:cNvSpPr>
          <p:nvPr>
            <p:ph type="title"/>
          </p:nvPr>
        </p:nvSpPr>
        <p:spPr>
          <a:xfrm>
            <a:off x="126600" y="276400"/>
            <a:ext cx="9144000" cy="726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Key Components of NIST 800-171</a:t>
            </a:r>
            <a:endParaRPr sz="3300">
              <a:solidFill>
                <a:schemeClr val="accent2"/>
              </a:solidFill>
              <a:latin typeface="Montserrat ExtraBold"/>
              <a:ea typeface="Montserrat ExtraBold"/>
              <a:cs typeface="Montserrat ExtraBold"/>
              <a:sym typeface="Montserrat ExtraBold"/>
            </a:endParaRPr>
          </a:p>
        </p:txBody>
      </p:sp>
      <p:sp>
        <p:nvSpPr>
          <p:cNvPr id="614" name="Google Shape;614;p47"/>
          <p:cNvSpPr txBox="1">
            <a:spLocks noGrp="1"/>
          </p:cNvSpPr>
          <p:nvPr>
            <p:ph type="body" idx="1"/>
          </p:nvPr>
        </p:nvSpPr>
        <p:spPr>
          <a:xfrm>
            <a:off x="126600" y="1059400"/>
            <a:ext cx="8890800" cy="1985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sz="2300" b="1" u="sng">
                <a:solidFill>
                  <a:schemeClr val="dk2"/>
                </a:solidFill>
                <a:latin typeface="Roboto"/>
                <a:ea typeface="Roboto"/>
                <a:cs typeface="Roboto"/>
                <a:sym typeface="Roboto"/>
              </a:rPr>
              <a:t>Access Control</a:t>
            </a:r>
            <a:r>
              <a:rPr lang="en" sz="2300" b="1">
                <a:solidFill>
                  <a:schemeClr val="dk2"/>
                </a:solidFill>
                <a:latin typeface="Roboto"/>
                <a:ea typeface="Roboto"/>
                <a:cs typeface="Roboto"/>
                <a:sym typeface="Roboto"/>
              </a:rPr>
              <a:t>: We regulate who can access our systems and data, ensuring only authorized users get access.</a:t>
            </a:r>
            <a:endParaRPr sz="2300" b="1">
              <a:solidFill>
                <a:schemeClr val="dk2"/>
              </a:solidFill>
              <a:latin typeface="Roboto"/>
              <a:ea typeface="Roboto"/>
              <a:cs typeface="Roboto"/>
              <a:sym typeface="Roboto"/>
            </a:endParaRPr>
          </a:p>
          <a:p>
            <a:pPr marL="0" marR="0" lvl="0" indent="0" algn="l" rtl="0">
              <a:lnSpc>
                <a:spcPct val="115000"/>
              </a:lnSpc>
              <a:spcBef>
                <a:spcPts val="1500"/>
              </a:spcBef>
              <a:spcAft>
                <a:spcPts val="0"/>
              </a:spcAft>
              <a:buNone/>
            </a:pPr>
            <a:r>
              <a:rPr lang="en" sz="2300" b="1" u="sng">
                <a:solidFill>
                  <a:schemeClr val="dk2"/>
                </a:solidFill>
                <a:latin typeface="Roboto"/>
                <a:ea typeface="Roboto"/>
                <a:cs typeface="Roboto"/>
                <a:sym typeface="Roboto"/>
              </a:rPr>
              <a:t>Awareness and Training</a:t>
            </a:r>
            <a:r>
              <a:rPr lang="en" sz="2300" b="1">
                <a:solidFill>
                  <a:schemeClr val="dk2"/>
                </a:solidFill>
                <a:latin typeface="Roboto"/>
                <a:ea typeface="Roboto"/>
                <a:cs typeface="Roboto"/>
                <a:sym typeface="Roboto"/>
              </a:rPr>
              <a:t>: We emphasize educating our team on security protocols, threats, and how to handle potential incidents.</a:t>
            </a:r>
            <a:endParaRPr sz="2300" b="1">
              <a:solidFill>
                <a:schemeClr val="dk2"/>
              </a:solidFill>
              <a:latin typeface="Roboto"/>
              <a:ea typeface="Roboto"/>
              <a:cs typeface="Roboto"/>
              <a:sym typeface="Roboto"/>
            </a:endParaRPr>
          </a:p>
          <a:p>
            <a:pPr marL="0" marR="0" lvl="0" indent="0" algn="l" rtl="0">
              <a:lnSpc>
                <a:spcPct val="115000"/>
              </a:lnSpc>
              <a:spcBef>
                <a:spcPts val="1500"/>
              </a:spcBef>
              <a:spcAft>
                <a:spcPts val="0"/>
              </a:spcAft>
              <a:buNone/>
            </a:pPr>
            <a:r>
              <a:rPr lang="en" sz="2300" b="1" u="sng">
                <a:solidFill>
                  <a:schemeClr val="dk2"/>
                </a:solidFill>
                <a:latin typeface="Roboto"/>
                <a:ea typeface="Roboto"/>
                <a:cs typeface="Roboto"/>
                <a:sym typeface="Roboto"/>
              </a:rPr>
              <a:t>Configuration Management</a:t>
            </a:r>
            <a:r>
              <a:rPr lang="en" sz="2300" b="1">
                <a:solidFill>
                  <a:schemeClr val="dk2"/>
                </a:solidFill>
                <a:latin typeface="Roboto"/>
                <a:ea typeface="Roboto"/>
                <a:cs typeface="Roboto"/>
                <a:sym typeface="Roboto"/>
              </a:rPr>
              <a:t>: We manage the setup of our systems to keep them secure, following the principle of 'least functionality'.</a:t>
            </a:r>
            <a:endParaRPr sz="2300" b="1">
              <a:solidFill>
                <a:schemeClr val="dk2"/>
              </a:solidFill>
              <a:latin typeface="Roboto"/>
              <a:ea typeface="Roboto"/>
              <a:cs typeface="Roboto"/>
              <a:sym typeface="Roboto"/>
            </a:endParaRPr>
          </a:p>
          <a:p>
            <a:pPr marL="0" marR="0" lvl="0" indent="0" algn="l" rtl="0">
              <a:lnSpc>
                <a:spcPct val="115000"/>
              </a:lnSpc>
              <a:spcBef>
                <a:spcPts val="1500"/>
              </a:spcBef>
              <a:spcAft>
                <a:spcPts val="1500"/>
              </a:spcAft>
              <a:buNone/>
            </a:pPr>
            <a:r>
              <a:rPr lang="en" sz="2300" b="1" u="sng">
                <a:solidFill>
                  <a:schemeClr val="dk2"/>
                </a:solidFill>
                <a:latin typeface="Roboto"/>
                <a:ea typeface="Roboto"/>
                <a:cs typeface="Roboto"/>
                <a:sym typeface="Roboto"/>
              </a:rPr>
              <a:t>Incident Response</a:t>
            </a:r>
            <a:r>
              <a:rPr lang="en" sz="2300" b="1">
                <a:solidFill>
                  <a:schemeClr val="dk2"/>
                </a:solidFill>
                <a:latin typeface="Roboto"/>
                <a:ea typeface="Roboto"/>
                <a:cs typeface="Roboto"/>
                <a:sym typeface="Roboto"/>
              </a:rPr>
              <a:t>: We have processes in place to swiftly react to security incidents, minimizing impact and recovering effectively.</a:t>
            </a:r>
            <a:endParaRPr sz="2300" b="1">
              <a:solidFill>
                <a:schemeClr val="dk2"/>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30"/>
          <p:cNvSpPr txBox="1">
            <a:spLocks noGrp="1"/>
          </p:cNvSpPr>
          <p:nvPr>
            <p:ph type="title"/>
          </p:nvPr>
        </p:nvSpPr>
        <p:spPr>
          <a:xfrm>
            <a:off x="162900" y="295375"/>
            <a:ext cx="8818200" cy="55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solidFill>
                  <a:schemeClr val="dk2"/>
                </a:solidFill>
                <a:latin typeface="Montserrat ExtraBold"/>
                <a:ea typeface="Montserrat ExtraBold"/>
                <a:cs typeface="Montserrat ExtraBold"/>
                <a:sym typeface="Montserrat ExtraBold"/>
              </a:rPr>
              <a:t>Welcome to</a:t>
            </a:r>
            <a:r>
              <a:rPr lang="en" sz="2900">
                <a:solidFill>
                  <a:schemeClr val="lt2"/>
                </a:solidFill>
                <a:latin typeface="Montserrat ExtraBold"/>
                <a:ea typeface="Montserrat ExtraBold"/>
                <a:cs typeface="Montserrat ExtraBold"/>
                <a:sym typeface="Montserrat ExtraBold"/>
              </a:rPr>
              <a:t> </a:t>
            </a:r>
            <a:r>
              <a:rPr lang="en" sz="2900">
                <a:solidFill>
                  <a:schemeClr val="accent1"/>
                </a:solidFill>
                <a:latin typeface="Montserrat ExtraBold"/>
                <a:ea typeface="Montserrat ExtraBold"/>
                <a:cs typeface="Montserrat ExtraBold"/>
                <a:sym typeface="Montserrat ExtraBold"/>
              </a:rPr>
              <a:t>Our Presentation</a:t>
            </a:r>
            <a:r>
              <a:rPr lang="en" sz="2900">
                <a:solidFill>
                  <a:schemeClr val="lt2"/>
                </a:solidFill>
                <a:latin typeface="Montserrat ExtraBold"/>
                <a:ea typeface="Montserrat ExtraBold"/>
                <a:cs typeface="Montserrat ExtraBold"/>
                <a:sym typeface="Montserrat ExtraBold"/>
              </a:rPr>
              <a:t> - </a:t>
            </a:r>
            <a:r>
              <a:rPr lang="en" sz="2900">
                <a:solidFill>
                  <a:schemeClr val="accent2"/>
                </a:solidFill>
                <a:latin typeface="Montserrat ExtraBold"/>
                <a:ea typeface="Montserrat ExtraBold"/>
                <a:cs typeface="Montserrat ExtraBold"/>
                <a:sym typeface="Montserrat ExtraBold"/>
              </a:rPr>
              <a:t>A Secure Program</a:t>
            </a:r>
            <a:r>
              <a:rPr lang="en" sz="2900">
                <a:solidFill>
                  <a:schemeClr val="lt2"/>
                </a:solidFill>
                <a:latin typeface="Montserrat ExtraBold"/>
                <a:ea typeface="Montserrat ExtraBold"/>
                <a:cs typeface="Montserrat ExtraBold"/>
                <a:sym typeface="Montserrat ExtraBold"/>
              </a:rPr>
              <a:t> for </a:t>
            </a:r>
            <a:r>
              <a:rPr lang="en" sz="2900">
                <a:solidFill>
                  <a:srgbClr val="674EA7"/>
                </a:solidFill>
                <a:latin typeface="Montserrat ExtraBold"/>
                <a:ea typeface="Montserrat ExtraBold"/>
                <a:cs typeface="Montserrat ExtraBold"/>
                <a:sym typeface="Montserrat ExtraBold"/>
              </a:rPr>
              <a:t>The Knowledge House</a:t>
            </a:r>
            <a:r>
              <a:rPr lang="en" sz="2900">
                <a:solidFill>
                  <a:schemeClr val="lt2"/>
                </a:solidFill>
                <a:latin typeface="Montserrat ExtraBold"/>
                <a:ea typeface="Montserrat ExtraBold"/>
                <a:cs typeface="Montserrat ExtraBold"/>
                <a:sym typeface="Montserrat ExtraBold"/>
              </a:rPr>
              <a:t> </a:t>
            </a:r>
            <a:endParaRPr sz="3900" b="1"/>
          </a:p>
        </p:txBody>
      </p:sp>
      <p:sp>
        <p:nvSpPr>
          <p:cNvPr id="502" name="Google Shape;502;p30"/>
          <p:cNvSpPr txBox="1"/>
          <p:nvPr/>
        </p:nvSpPr>
        <p:spPr>
          <a:xfrm>
            <a:off x="1294300" y="2423075"/>
            <a:ext cx="42456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
        <p:nvSpPr>
          <p:cNvPr id="503" name="Google Shape;503;p30"/>
          <p:cNvSpPr txBox="1"/>
          <p:nvPr/>
        </p:nvSpPr>
        <p:spPr>
          <a:xfrm>
            <a:off x="30750" y="1846950"/>
            <a:ext cx="9082500" cy="2034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1500"/>
              </a:spcBef>
              <a:spcAft>
                <a:spcPts val="0"/>
              </a:spcAft>
              <a:buNone/>
            </a:pPr>
            <a:r>
              <a:rPr lang="en" sz="2700" b="1">
                <a:solidFill>
                  <a:schemeClr val="lt1"/>
                </a:solidFill>
                <a:latin typeface="Roboto"/>
                <a:ea typeface="Roboto"/>
                <a:cs typeface="Roboto"/>
                <a:sym typeface="Roboto"/>
              </a:rPr>
              <a:t>Cybersecurity is no longer just an IT concern, but a crucial business issue. Implementing a secure program at </a:t>
            </a:r>
            <a:r>
              <a:rPr lang="en" sz="2700" b="1">
                <a:solidFill>
                  <a:srgbClr val="674EA7"/>
                </a:solidFill>
                <a:latin typeface="Roboto"/>
                <a:ea typeface="Roboto"/>
                <a:cs typeface="Roboto"/>
                <a:sym typeface="Roboto"/>
              </a:rPr>
              <a:t>The Knowledge House</a:t>
            </a:r>
            <a:r>
              <a:rPr lang="en" sz="2700" b="1">
                <a:solidFill>
                  <a:schemeClr val="lt1"/>
                </a:solidFill>
                <a:latin typeface="Roboto"/>
                <a:ea typeface="Roboto"/>
                <a:cs typeface="Roboto"/>
                <a:sym typeface="Roboto"/>
              </a:rPr>
              <a:t> is a proactive investment that provides several key benefits.</a:t>
            </a:r>
            <a:endParaRPr sz="2700" b="1">
              <a:solidFill>
                <a:schemeClr val="lt1"/>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48"/>
          <p:cNvSpPr txBox="1">
            <a:spLocks noGrp="1"/>
          </p:cNvSpPr>
          <p:nvPr>
            <p:ph type="title"/>
          </p:nvPr>
        </p:nvSpPr>
        <p:spPr>
          <a:xfrm>
            <a:off x="126600" y="727575"/>
            <a:ext cx="9144000" cy="726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How would NIST 800-171 Work for </a:t>
            </a:r>
            <a:r>
              <a:rPr lang="en" sz="3300">
                <a:solidFill>
                  <a:srgbClr val="674EA7"/>
                </a:solidFill>
                <a:latin typeface="Montserrat ExtraBold"/>
                <a:ea typeface="Montserrat ExtraBold"/>
                <a:cs typeface="Montserrat ExtraBold"/>
                <a:sym typeface="Montserrat ExtraBold"/>
              </a:rPr>
              <a:t>The Knowledge House</a:t>
            </a:r>
            <a:r>
              <a:rPr lang="en" sz="3300">
                <a:solidFill>
                  <a:schemeClr val="accent2"/>
                </a:solidFill>
                <a:latin typeface="Montserrat ExtraBold"/>
                <a:ea typeface="Montserrat ExtraBold"/>
                <a:cs typeface="Montserrat ExtraBold"/>
                <a:sym typeface="Montserrat ExtraBold"/>
              </a:rPr>
              <a:t>?</a:t>
            </a:r>
            <a:endParaRPr sz="3300">
              <a:solidFill>
                <a:schemeClr val="accent2"/>
              </a:solidFill>
              <a:latin typeface="Montserrat ExtraBold"/>
              <a:ea typeface="Montserrat ExtraBold"/>
              <a:cs typeface="Montserrat ExtraBold"/>
              <a:sym typeface="Montserrat ExtraBold"/>
            </a:endParaRPr>
          </a:p>
        </p:txBody>
      </p:sp>
      <p:sp>
        <p:nvSpPr>
          <p:cNvPr id="620" name="Google Shape;620;p48"/>
          <p:cNvSpPr txBox="1">
            <a:spLocks noGrp="1"/>
          </p:cNvSpPr>
          <p:nvPr>
            <p:ph type="body" idx="1"/>
          </p:nvPr>
        </p:nvSpPr>
        <p:spPr>
          <a:xfrm>
            <a:off x="72725" y="1959175"/>
            <a:ext cx="8890800" cy="19851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sz="2500" b="1">
                <a:solidFill>
                  <a:schemeClr val="dk2"/>
                </a:solidFill>
                <a:latin typeface="Roboto"/>
                <a:ea typeface="Roboto"/>
                <a:cs typeface="Roboto"/>
                <a:sym typeface="Roboto"/>
              </a:rPr>
              <a:t>Adopting NIST 800-171 aligns with our commitment to data security. It helps us maintain best practices in Access Control, provide Awareness Training to our staff, and manage our systems effectively, thereby protecting our valuable digital assets.</a:t>
            </a:r>
            <a:endParaRPr sz="1100">
              <a:solidFill>
                <a:srgbClr val="000000"/>
              </a:solidFill>
              <a:latin typeface="Arial"/>
              <a:ea typeface="Arial"/>
              <a:cs typeface="Arial"/>
              <a:sym typeface="Arial"/>
            </a:endParaRPr>
          </a:p>
          <a:p>
            <a:pPr marL="0" marR="0" lvl="0" indent="0" algn="ctr" rtl="0">
              <a:lnSpc>
                <a:spcPct val="115000"/>
              </a:lnSpc>
              <a:spcBef>
                <a:spcPts val="1500"/>
              </a:spcBef>
              <a:spcAft>
                <a:spcPts val="1500"/>
              </a:spcAft>
              <a:buNone/>
            </a:pPr>
            <a:endParaRPr sz="2500" b="1">
              <a:solidFill>
                <a:schemeClr val="dk2"/>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49"/>
          <p:cNvSpPr txBox="1">
            <a:spLocks noGrp="1"/>
          </p:cNvSpPr>
          <p:nvPr>
            <p:ph type="title"/>
          </p:nvPr>
        </p:nvSpPr>
        <p:spPr>
          <a:xfrm>
            <a:off x="126600" y="727575"/>
            <a:ext cx="9144000" cy="7266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NIST 800-171: Securing the Future</a:t>
            </a:r>
            <a:endParaRPr sz="3300">
              <a:solidFill>
                <a:schemeClr val="accent2"/>
              </a:solidFill>
              <a:latin typeface="Montserrat ExtraBold"/>
              <a:ea typeface="Montserrat ExtraBold"/>
              <a:cs typeface="Montserrat ExtraBold"/>
              <a:sym typeface="Montserrat ExtraBold"/>
            </a:endParaRPr>
          </a:p>
        </p:txBody>
      </p:sp>
      <p:sp>
        <p:nvSpPr>
          <p:cNvPr id="626" name="Google Shape;626;p49"/>
          <p:cNvSpPr txBox="1">
            <a:spLocks noGrp="1"/>
          </p:cNvSpPr>
          <p:nvPr>
            <p:ph type="body" idx="1"/>
          </p:nvPr>
        </p:nvSpPr>
        <p:spPr>
          <a:xfrm>
            <a:off x="72725" y="1959175"/>
            <a:ext cx="8890800" cy="19851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1500"/>
              </a:spcAft>
              <a:buNone/>
            </a:pPr>
            <a:r>
              <a:rPr lang="en" sz="2500" b="1">
                <a:solidFill>
                  <a:schemeClr val="dk2"/>
                </a:solidFill>
                <a:latin typeface="Roboto"/>
                <a:ea typeface="Roboto"/>
                <a:cs typeface="Roboto"/>
                <a:sym typeface="Roboto"/>
              </a:rPr>
              <a:t>The NIST 800-171 is more than a framework – it's an essential part of </a:t>
            </a:r>
            <a:r>
              <a:rPr lang="en" sz="2500" b="1">
                <a:solidFill>
                  <a:srgbClr val="674EA7"/>
                </a:solidFill>
                <a:latin typeface="Roboto"/>
                <a:ea typeface="Roboto"/>
                <a:cs typeface="Roboto"/>
                <a:sym typeface="Roboto"/>
              </a:rPr>
              <a:t>The Knowledge House</a:t>
            </a:r>
            <a:r>
              <a:rPr lang="en" sz="2500" b="1">
                <a:solidFill>
                  <a:schemeClr val="dk2"/>
                </a:solidFill>
                <a:latin typeface="Roboto"/>
                <a:ea typeface="Roboto"/>
                <a:cs typeface="Roboto"/>
                <a:sym typeface="Roboto"/>
              </a:rPr>
              <a:t>’s responsibility to protect their students, employees and donors' data. By implementing these guidelines, we ensure the resilience of our organization against cyber threats.</a:t>
            </a:r>
            <a:endParaRPr sz="2500" b="1">
              <a:solidFill>
                <a:schemeClr val="dk2"/>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31"/>
          <p:cNvSpPr txBox="1">
            <a:spLocks noGrp="1"/>
          </p:cNvSpPr>
          <p:nvPr>
            <p:ph type="title"/>
          </p:nvPr>
        </p:nvSpPr>
        <p:spPr>
          <a:xfrm>
            <a:off x="162900" y="81075"/>
            <a:ext cx="8818200" cy="55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solidFill>
                  <a:schemeClr val="accent2"/>
                </a:solidFill>
                <a:latin typeface="Montserrat ExtraBold"/>
                <a:ea typeface="Montserrat ExtraBold"/>
                <a:cs typeface="Montserrat ExtraBold"/>
                <a:sym typeface="Montserrat ExtraBold"/>
              </a:rPr>
              <a:t>A Secure Program</a:t>
            </a:r>
            <a:r>
              <a:rPr lang="en" sz="2900">
                <a:solidFill>
                  <a:schemeClr val="lt2"/>
                </a:solidFill>
                <a:latin typeface="Montserrat ExtraBold"/>
                <a:ea typeface="Montserrat ExtraBold"/>
                <a:cs typeface="Montserrat ExtraBold"/>
                <a:sym typeface="Montserrat ExtraBold"/>
              </a:rPr>
              <a:t> for </a:t>
            </a:r>
            <a:endParaRPr sz="2900">
              <a:solidFill>
                <a:schemeClr val="lt2"/>
              </a:solidFill>
              <a:latin typeface="Montserrat ExtraBold"/>
              <a:ea typeface="Montserrat ExtraBold"/>
              <a:cs typeface="Montserrat ExtraBold"/>
              <a:sym typeface="Montserrat ExtraBold"/>
            </a:endParaRPr>
          </a:p>
          <a:p>
            <a:pPr marL="0" lvl="0" indent="0" algn="ctr" rtl="0">
              <a:spcBef>
                <a:spcPts val="0"/>
              </a:spcBef>
              <a:spcAft>
                <a:spcPts val="0"/>
              </a:spcAft>
              <a:buNone/>
            </a:pPr>
            <a:r>
              <a:rPr lang="en" sz="2900">
                <a:solidFill>
                  <a:srgbClr val="674EA7"/>
                </a:solidFill>
                <a:latin typeface="Montserrat ExtraBold"/>
                <a:ea typeface="Montserrat ExtraBold"/>
                <a:cs typeface="Montserrat ExtraBold"/>
                <a:sym typeface="Montserrat ExtraBold"/>
              </a:rPr>
              <a:t>The Knowledge House: </a:t>
            </a:r>
            <a:r>
              <a:rPr lang="en" sz="2900">
                <a:solidFill>
                  <a:schemeClr val="dk2"/>
                </a:solidFill>
                <a:latin typeface="Montserrat ExtraBold"/>
                <a:ea typeface="Montserrat ExtraBold"/>
                <a:cs typeface="Montserrat ExtraBold"/>
                <a:sym typeface="Montserrat ExtraBold"/>
              </a:rPr>
              <a:t>Key Benefits</a:t>
            </a:r>
            <a:r>
              <a:rPr lang="en" sz="2900">
                <a:solidFill>
                  <a:schemeClr val="lt2"/>
                </a:solidFill>
                <a:latin typeface="Montserrat ExtraBold"/>
                <a:ea typeface="Montserrat ExtraBold"/>
                <a:cs typeface="Montserrat ExtraBold"/>
                <a:sym typeface="Montserrat ExtraBold"/>
              </a:rPr>
              <a:t> </a:t>
            </a:r>
            <a:endParaRPr sz="3900" b="1"/>
          </a:p>
        </p:txBody>
      </p:sp>
      <p:sp>
        <p:nvSpPr>
          <p:cNvPr id="509" name="Google Shape;509;p31"/>
          <p:cNvSpPr txBox="1"/>
          <p:nvPr/>
        </p:nvSpPr>
        <p:spPr>
          <a:xfrm>
            <a:off x="1294300" y="2423075"/>
            <a:ext cx="42456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
        <p:nvSpPr>
          <p:cNvPr id="510" name="Google Shape;510;p31"/>
          <p:cNvSpPr txBox="1"/>
          <p:nvPr/>
        </p:nvSpPr>
        <p:spPr>
          <a:xfrm>
            <a:off x="30750" y="1062300"/>
            <a:ext cx="9082500" cy="40812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1500"/>
              </a:spcBef>
              <a:spcAft>
                <a:spcPts val="0"/>
              </a:spcAft>
              <a:buNone/>
            </a:pPr>
            <a:r>
              <a:rPr lang="en" sz="1900" b="1">
                <a:solidFill>
                  <a:schemeClr val="accent2"/>
                </a:solidFill>
                <a:latin typeface="Roboto"/>
                <a:ea typeface="Roboto"/>
                <a:cs typeface="Roboto"/>
                <a:sym typeface="Roboto"/>
              </a:rPr>
              <a:t>Protection of Valuable Data</a:t>
            </a:r>
            <a:r>
              <a:rPr lang="en" sz="1900" b="1">
                <a:solidFill>
                  <a:schemeClr val="dk2"/>
                </a:solidFill>
                <a:latin typeface="Roboto"/>
                <a:ea typeface="Roboto"/>
                <a:cs typeface="Roboto"/>
                <a:sym typeface="Roboto"/>
              </a:rPr>
              <a:t>: A secure program helps protect data from theft or damage, ensuring the privacy and trust of our stakeholders.</a:t>
            </a:r>
            <a:endParaRPr sz="1900" b="1">
              <a:solidFill>
                <a:schemeClr val="dk2"/>
              </a:solidFill>
              <a:latin typeface="Roboto"/>
              <a:ea typeface="Roboto"/>
              <a:cs typeface="Roboto"/>
              <a:sym typeface="Roboto"/>
            </a:endParaRPr>
          </a:p>
          <a:p>
            <a:pPr marL="0" marR="0" lvl="0" indent="0" algn="l" rtl="0">
              <a:lnSpc>
                <a:spcPct val="115000"/>
              </a:lnSpc>
              <a:spcBef>
                <a:spcPts val="1500"/>
              </a:spcBef>
              <a:spcAft>
                <a:spcPts val="0"/>
              </a:spcAft>
              <a:buNone/>
            </a:pPr>
            <a:r>
              <a:rPr lang="en" sz="1900" b="1">
                <a:solidFill>
                  <a:schemeClr val="accent1"/>
                </a:solidFill>
                <a:latin typeface="Roboto"/>
                <a:ea typeface="Roboto"/>
                <a:cs typeface="Roboto"/>
                <a:sym typeface="Roboto"/>
              </a:rPr>
              <a:t>Compliance with Regulations</a:t>
            </a:r>
            <a:r>
              <a:rPr lang="en" sz="1900" b="1">
                <a:solidFill>
                  <a:schemeClr val="dk2"/>
                </a:solidFill>
                <a:latin typeface="Roboto"/>
                <a:ea typeface="Roboto"/>
                <a:cs typeface="Roboto"/>
                <a:sym typeface="Roboto"/>
              </a:rPr>
              <a:t>: A secure program helps </a:t>
            </a:r>
            <a:r>
              <a:rPr lang="en" sz="1900" b="1">
                <a:solidFill>
                  <a:srgbClr val="674EA7"/>
                </a:solidFill>
                <a:latin typeface="Roboto"/>
                <a:ea typeface="Roboto"/>
                <a:cs typeface="Roboto"/>
                <a:sym typeface="Roboto"/>
              </a:rPr>
              <a:t>The Knowledge House </a:t>
            </a:r>
            <a:r>
              <a:rPr lang="en" sz="1900" b="1">
                <a:solidFill>
                  <a:schemeClr val="dk2"/>
                </a:solidFill>
                <a:latin typeface="Roboto"/>
                <a:ea typeface="Roboto"/>
                <a:cs typeface="Roboto"/>
                <a:sym typeface="Roboto"/>
              </a:rPr>
              <a:t>conform to regulatory requirements such as PCI DSS or CCPA. </a:t>
            </a:r>
            <a:endParaRPr sz="1900" b="1">
              <a:solidFill>
                <a:schemeClr val="dk2"/>
              </a:solidFill>
              <a:latin typeface="Roboto"/>
              <a:ea typeface="Roboto"/>
              <a:cs typeface="Roboto"/>
              <a:sym typeface="Roboto"/>
            </a:endParaRPr>
          </a:p>
          <a:p>
            <a:pPr marL="0" lvl="0" indent="0" algn="l" rtl="0">
              <a:lnSpc>
                <a:spcPct val="115000"/>
              </a:lnSpc>
              <a:spcBef>
                <a:spcPts val="1500"/>
              </a:spcBef>
              <a:spcAft>
                <a:spcPts val="0"/>
              </a:spcAft>
              <a:buNone/>
            </a:pPr>
            <a:r>
              <a:rPr lang="en" sz="1900" b="1">
                <a:solidFill>
                  <a:schemeClr val="lt2"/>
                </a:solidFill>
                <a:latin typeface="Roboto"/>
                <a:ea typeface="Roboto"/>
                <a:cs typeface="Roboto"/>
                <a:sym typeface="Roboto"/>
              </a:rPr>
              <a:t>Resilience Against Cyber Threats</a:t>
            </a:r>
            <a:r>
              <a:rPr lang="en" sz="1900" b="1">
                <a:solidFill>
                  <a:schemeClr val="dk2"/>
                </a:solidFill>
                <a:latin typeface="Roboto"/>
                <a:ea typeface="Roboto"/>
                <a:cs typeface="Roboto"/>
                <a:sym typeface="Roboto"/>
              </a:rPr>
              <a:t>: A secure program aids in identifying, mitigating, and responding to cyber threats effectively, thus maintaining operational continuity. </a:t>
            </a:r>
            <a:endParaRPr sz="1900" b="1">
              <a:solidFill>
                <a:schemeClr val="dk2"/>
              </a:solidFill>
              <a:latin typeface="Roboto"/>
              <a:ea typeface="Roboto"/>
              <a:cs typeface="Roboto"/>
              <a:sym typeface="Roboto"/>
            </a:endParaRPr>
          </a:p>
          <a:p>
            <a:pPr marL="0" lvl="0" indent="0" algn="l" rtl="0">
              <a:lnSpc>
                <a:spcPct val="115000"/>
              </a:lnSpc>
              <a:spcBef>
                <a:spcPts val="1500"/>
              </a:spcBef>
              <a:spcAft>
                <a:spcPts val="0"/>
              </a:spcAft>
              <a:buNone/>
            </a:pPr>
            <a:r>
              <a:rPr lang="en" sz="1900" b="1">
                <a:solidFill>
                  <a:schemeClr val="lt1"/>
                </a:solidFill>
                <a:latin typeface="Roboto"/>
                <a:ea typeface="Roboto"/>
                <a:cs typeface="Roboto"/>
                <a:sym typeface="Roboto"/>
              </a:rPr>
              <a:t>Fostering Trust</a:t>
            </a:r>
            <a:r>
              <a:rPr lang="en" sz="1900" b="1">
                <a:solidFill>
                  <a:schemeClr val="dk2"/>
                </a:solidFill>
                <a:latin typeface="Roboto"/>
                <a:ea typeface="Roboto"/>
                <a:cs typeface="Roboto"/>
                <a:sym typeface="Roboto"/>
              </a:rPr>
              <a:t>: By demonstrating our commitment to cybersecurity, we build trust with our students, donors, staff, and the wider community. This trust is invaluable in our mission to educate and empower.</a:t>
            </a:r>
            <a:endParaRPr sz="1900" b="1">
              <a:solidFill>
                <a:schemeClr val="dk2"/>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32"/>
          <p:cNvSpPr txBox="1">
            <a:spLocks noGrp="1"/>
          </p:cNvSpPr>
          <p:nvPr>
            <p:ph type="title"/>
          </p:nvPr>
        </p:nvSpPr>
        <p:spPr>
          <a:xfrm>
            <a:off x="162900" y="295375"/>
            <a:ext cx="8818200" cy="55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solidFill>
                  <a:srgbClr val="1976D2"/>
                </a:solidFill>
                <a:latin typeface="Montserrat ExtraBold"/>
                <a:ea typeface="Montserrat ExtraBold"/>
                <a:cs typeface="Montserrat ExtraBold"/>
                <a:sym typeface="Montserrat ExtraBold"/>
              </a:rPr>
              <a:t>The </a:t>
            </a:r>
            <a:r>
              <a:rPr lang="en" sz="2900">
                <a:solidFill>
                  <a:schemeClr val="dk2"/>
                </a:solidFill>
                <a:latin typeface="Montserrat ExtraBold"/>
                <a:ea typeface="Montserrat ExtraBold"/>
                <a:cs typeface="Montserrat ExtraBold"/>
                <a:sym typeface="Montserrat ExtraBold"/>
              </a:rPr>
              <a:t>Cost</a:t>
            </a:r>
            <a:r>
              <a:rPr lang="en" sz="2900">
                <a:solidFill>
                  <a:srgbClr val="1976D2"/>
                </a:solidFill>
                <a:latin typeface="Montserrat ExtraBold"/>
                <a:ea typeface="Montserrat ExtraBold"/>
                <a:cs typeface="Montserrat ExtraBold"/>
                <a:sym typeface="Montserrat ExtraBold"/>
              </a:rPr>
              <a:t> </a:t>
            </a:r>
            <a:r>
              <a:rPr lang="en" sz="2900">
                <a:solidFill>
                  <a:schemeClr val="accent2"/>
                </a:solidFill>
                <a:latin typeface="Montserrat ExtraBold"/>
                <a:ea typeface="Montserrat ExtraBold"/>
                <a:cs typeface="Montserrat ExtraBold"/>
                <a:sym typeface="Montserrat ExtraBold"/>
              </a:rPr>
              <a:t>of</a:t>
            </a:r>
            <a:r>
              <a:rPr lang="en" sz="2900">
                <a:solidFill>
                  <a:srgbClr val="1976D2"/>
                </a:solidFill>
                <a:latin typeface="Montserrat ExtraBold"/>
                <a:ea typeface="Montserrat ExtraBold"/>
                <a:cs typeface="Montserrat ExtraBold"/>
                <a:sym typeface="Montserrat ExtraBold"/>
              </a:rPr>
              <a:t> </a:t>
            </a:r>
            <a:r>
              <a:rPr lang="en" sz="2900">
                <a:solidFill>
                  <a:schemeClr val="lt2"/>
                </a:solidFill>
                <a:latin typeface="Montserrat ExtraBold"/>
                <a:ea typeface="Montserrat ExtraBold"/>
                <a:cs typeface="Montserrat ExtraBold"/>
                <a:sym typeface="Montserrat ExtraBold"/>
              </a:rPr>
              <a:t>Cyber</a:t>
            </a:r>
            <a:r>
              <a:rPr lang="en" sz="2900">
                <a:solidFill>
                  <a:srgbClr val="1976D2"/>
                </a:solidFill>
                <a:latin typeface="Montserrat ExtraBold"/>
                <a:ea typeface="Montserrat ExtraBold"/>
                <a:cs typeface="Montserrat ExtraBold"/>
                <a:sym typeface="Montserrat ExtraBold"/>
              </a:rPr>
              <a:t> </a:t>
            </a:r>
            <a:r>
              <a:rPr lang="en" sz="2900">
                <a:solidFill>
                  <a:schemeClr val="accent1"/>
                </a:solidFill>
                <a:latin typeface="Montserrat ExtraBold"/>
                <a:ea typeface="Montserrat ExtraBold"/>
                <a:cs typeface="Montserrat ExtraBold"/>
                <a:sym typeface="Montserrat ExtraBold"/>
              </a:rPr>
              <a:t>Incidents</a:t>
            </a:r>
            <a:endParaRPr sz="3500" b="1">
              <a:solidFill>
                <a:schemeClr val="accent1"/>
              </a:solidFill>
            </a:endParaRPr>
          </a:p>
          <a:p>
            <a:pPr marL="0" lvl="0" indent="0" algn="ctr" rtl="0">
              <a:spcBef>
                <a:spcPts val="0"/>
              </a:spcBef>
              <a:spcAft>
                <a:spcPts val="0"/>
              </a:spcAft>
              <a:buNone/>
            </a:pPr>
            <a:endParaRPr sz="3900" b="1"/>
          </a:p>
        </p:txBody>
      </p:sp>
      <p:sp>
        <p:nvSpPr>
          <p:cNvPr id="516" name="Google Shape;516;p32"/>
          <p:cNvSpPr txBox="1"/>
          <p:nvPr/>
        </p:nvSpPr>
        <p:spPr>
          <a:xfrm>
            <a:off x="1294300" y="2423075"/>
            <a:ext cx="42456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
        <p:nvSpPr>
          <p:cNvPr id="517" name="Google Shape;517;p32"/>
          <p:cNvSpPr txBox="1"/>
          <p:nvPr/>
        </p:nvSpPr>
        <p:spPr>
          <a:xfrm>
            <a:off x="162900" y="1570700"/>
            <a:ext cx="8586900" cy="2574300"/>
          </a:xfrm>
          <a:prstGeom prst="rect">
            <a:avLst/>
          </a:prstGeom>
          <a:noFill/>
          <a:ln>
            <a:noFill/>
          </a:ln>
        </p:spPr>
        <p:txBody>
          <a:bodyPr spcFirstLastPara="1" wrap="square" lIns="91425" tIns="91425" rIns="91425" bIns="91425" anchor="t" anchorCtr="0">
            <a:spAutoFit/>
          </a:bodyPr>
          <a:lstStyle/>
          <a:p>
            <a:pPr marL="457200" marR="0" lvl="0" indent="0" algn="ctr" rtl="0">
              <a:lnSpc>
                <a:spcPct val="115000"/>
              </a:lnSpc>
              <a:spcBef>
                <a:spcPts val="1500"/>
              </a:spcBef>
              <a:spcAft>
                <a:spcPts val="0"/>
              </a:spcAft>
              <a:buNone/>
            </a:pPr>
            <a:r>
              <a:rPr lang="en" sz="2300" b="1">
                <a:solidFill>
                  <a:schemeClr val="lt1"/>
                </a:solidFill>
                <a:latin typeface="Roboto"/>
                <a:ea typeface="Roboto"/>
                <a:cs typeface="Roboto"/>
                <a:sym typeface="Roboto"/>
              </a:rPr>
              <a:t>According to a study by Cybersecurity Ventures, the global cost of cybercrime is predicted to reach $10.5 trillion annually by 2025. Data breaches are the most expensive, costing an average of $3.86 million per breach. Incidents involving business-critical systems can have even higher costs due to downtime and loss of productivity. </a:t>
            </a:r>
            <a:endParaRPr sz="2300" b="1">
              <a:solidFill>
                <a:schemeClr val="lt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33"/>
          <p:cNvSpPr txBox="1">
            <a:spLocks noGrp="1"/>
          </p:cNvSpPr>
          <p:nvPr>
            <p:ph type="title"/>
          </p:nvPr>
        </p:nvSpPr>
        <p:spPr>
          <a:xfrm>
            <a:off x="162900" y="142750"/>
            <a:ext cx="8818200" cy="55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solidFill>
                  <a:schemeClr val="accent2"/>
                </a:solidFill>
                <a:latin typeface="Montserrat ExtraBold"/>
                <a:ea typeface="Montserrat ExtraBold"/>
                <a:cs typeface="Montserrat ExtraBold"/>
                <a:sym typeface="Montserrat ExtraBold"/>
              </a:rPr>
              <a:t>A Secure Program</a:t>
            </a:r>
            <a:r>
              <a:rPr lang="en" sz="2900">
                <a:solidFill>
                  <a:schemeClr val="lt2"/>
                </a:solidFill>
                <a:latin typeface="Montserrat ExtraBold"/>
                <a:ea typeface="Montserrat ExtraBold"/>
                <a:cs typeface="Montserrat ExtraBold"/>
                <a:sym typeface="Montserrat ExtraBold"/>
              </a:rPr>
              <a:t> for </a:t>
            </a:r>
            <a:r>
              <a:rPr lang="en" sz="2900">
                <a:solidFill>
                  <a:srgbClr val="674EA7"/>
                </a:solidFill>
                <a:latin typeface="Montserrat ExtraBold"/>
                <a:ea typeface="Montserrat ExtraBold"/>
                <a:cs typeface="Montserrat ExtraBold"/>
                <a:sym typeface="Montserrat ExtraBold"/>
              </a:rPr>
              <a:t>The Knowledge House</a:t>
            </a:r>
            <a:r>
              <a:rPr lang="en" sz="2900">
                <a:solidFill>
                  <a:schemeClr val="lt2"/>
                </a:solidFill>
                <a:latin typeface="Montserrat ExtraBold"/>
                <a:ea typeface="Montserrat ExtraBold"/>
                <a:cs typeface="Montserrat ExtraBold"/>
                <a:sym typeface="Montserrat ExtraBold"/>
              </a:rPr>
              <a:t> </a:t>
            </a:r>
            <a:endParaRPr sz="3900" b="1"/>
          </a:p>
        </p:txBody>
      </p:sp>
      <p:sp>
        <p:nvSpPr>
          <p:cNvPr id="523" name="Google Shape;523;p33"/>
          <p:cNvSpPr txBox="1"/>
          <p:nvPr/>
        </p:nvSpPr>
        <p:spPr>
          <a:xfrm>
            <a:off x="1103400" y="1052325"/>
            <a:ext cx="6937200" cy="538800"/>
          </a:xfrm>
          <a:prstGeom prst="rect">
            <a:avLst/>
          </a:prstGeom>
          <a:noFill/>
          <a:ln>
            <a:noFill/>
          </a:ln>
        </p:spPr>
        <p:txBody>
          <a:bodyPr spcFirstLastPara="1" wrap="square" lIns="91425" tIns="91425" rIns="91425" bIns="91425" anchor="t" anchorCtr="0">
            <a:spAutoFit/>
          </a:bodyPr>
          <a:lstStyle/>
          <a:p>
            <a:pPr marL="457200" marR="0" lvl="0" indent="0" algn="l" rtl="0">
              <a:lnSpc>
                <a:spcPct val="115000"/>
              </a:lnSpc>
              <a:spcBef>
                <a:spcPts val="1500"/>
              </a:spcBef>
              <a:spcAft>
                <a:spcPts val="0"/>
              </a:spcAft>
              <a:buNone/>
            </a:pPr>
            <a:r>
              <a:rPr lang="en" sz="2300" b="1">
                <a:solidFill>
                  <a:schemeClr val="lt1"/>
                </a:solidFill>
                <a:latin typeface="Roboto"/>
                <a:ea typeface="Roboto"/>
                <a:cs typeface="Roboto"/>
                <a:sym typeface="Roboto"/>
              </a:rPr>
              <a:t>Six Vital Components to a Secure Program</a:t>
            </a:r>
            <a:endParaRPr sz="2300" b="1">
              <a:solidFill>
                <a:schemeClr val="lt1"/>
              </a:solidFill>
              <a:latin typeface="Roboto"/>
              <a:ea typeface="Roboto"/>
              <a:cs typeface="Roboto"/>
              <a:sym typeface="Roboto"/>
            </a:endParaRPr>
          </a:p>
        </p:txBody>
      </p:sp>
      <p:sp>
        <p:nvSpPr>
          <p:cNvPr id="524" name="Google Shape;524;p33"/>
          <p:cNvSpPr txBox="1"/>
          <p:nvPr/>
        </p:nvSpPr>
        <p:spPr>
          <a:xfrm>
            <a:off x="2383650" y="1691038"/>
            <a:ext cx="3919500" cy="507900"/>
          </a:xfrm>
          <a:prstGeom prst="rect">
            <a:avLst/>
          </a:prstGeom>
          <a:noFill/>
          <a:ln>
            <a:noFill/>
          </a:ln>
        </p:spPr>
        <p:txBody>
          <a:bodyPr spcFirstLastPara="1" wrap="square" lIns="91425" tIns="91425" rIns="91425" bIns="91425" anchor="t" anchorCtr="0">
            <a:spAutoFit/>
          </a:bodyPr>
          <a:lstStyle/>
          <a:p>
            <a:pPr marL="457200" marR="0" lvl="0" indent="0" algn="l" rtl="0">
              <a:lnSpc>
                <a:spcPct val="115000"/>
              </a:lnSpc>
              <a:spcBef>
                <a:spcPts val="1500"/>
              </a:spcBef>
              <a:spcAft>
                <a:spcPts val="0"/>
              </a:spcAft>
              <a:buNone/>
            </a:pPr>
            <a:r>
              <a:rPr lang="en" sz="2100" b="1">
                <a:solidFill>
                  <a:schemeClr val="accent2"/>
                </a:solidFill>
                <a:latin typeface="Roboto"/>
                <a:ea typeface="Roboto"/>
                <a:cs typeface="Roboto"/>
                <a:sym typeface="Roboto"/>
              </a:rPr>
              <a:t>Cybersecurity Framework</a:t>
            </a:r>
            <a:endParaRPr sz="2100" b="1">
              <a:solidFill>
                <a:schemeClr val="lt2"/>
              </a:solidFill>
              <a:latin typeface="Roboto"/>
              <a:ea typeface="Roboto"/>
              <a:cs typeface="Roboto"/>
              <a:sym typeface="Roboto"/>
            </a:endParaRPr>
          </a:p>
        </p:txBody>
      </p:sp>
      <p:sp>
        <p:nvSpPr>
          <p:cNvPr id="525" name="Google Shape;525;p33"/>
          <p:cNvSpPr txBox="1"/>
          <p:nvPr/>
        </p:nvSpPr>
        <p:spPr>
          <a:xfrm>
            <a:off x="38475" y="4430400"/>
            <a:ext cx="92184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1500"/>
              </a:spcBef>
              <a:spcAft>
                <a:spcPts val="0"/>
              </a:spcAft>
              <a:buNone/>
            </a:pPr>
            <a:r>
              <a:rPr lang="en" sz="2100" b="1">
                <a:solidFill>
                  <a:srgbClr val="999999"/>
                </a:solidFill>
                <a:latin typeface="Roboto"/>
                <a:ea typeface="Roboto"/>
                <a:cs typeface="Roboto"/>
                <a:sym typeface="Roboto"/>
              </a:rPr>
              <a:t>Incident and Disaster Response and Recovery &amp; Business Continuity Plans </a:t>
            </a:r>
            <a:endParaRPr sz="2100" b="1">
              <a:solidFill>
                <a:srgbClr val="999999"/>
              </a:solidFill>
              <a:latin typeface="Roboto"/>
              <a:ea typeface="Roboto"/>
              <a:cs typeface="Roboto"/>
              <a:sym typeface="Roboto"/>
            </a:endParaRPr>
          </a:p>
        </p:txBody>
      </p:sp>
      <p:sp>
        <p:nvSpPr>
          <p:cNvPr id="526" name="Google Shape;526;p33"/>
          <p:cNvSpPr txBox="1"/>
          <p:nvPr/>
        </p:nvSpPr>
        <p:spPr>
          <a:xfrm>
            <a:off x="1713900" y="2198950"/>
            <a:ext cx="5411400" cy="5079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1500"/>
              </a:spcBef>
              <a:spcAft>
                <a:spcPts val="0"/>
              </a:spcAft>
              <a:buNone/>
            </a:pPr>
            <a:r>
              <a:rPr lang="en" sz="2100" b="1">
                <a:solidFill>
                  <a:schemeClr val="accent1"/>
                </a:solidFill>
                <a:latin typeface="Roboto"/>
                <a:ea typeface="Roboto"/>
                <a:cs typeface="Roboto"/>
                <a:sym typeface="Roboto"/>
              </a:rPr>
              <a:t>Threat and Vulnerability Assessments </a:t>
            </a:r>
            <a:endParaRPr sz="2100" b="1">
              <a:solidFill>
                <a:schemeClr val="accent2"/>
              </a:solidFill>
              <a:latin typeface="Roboto"/>
              <a:ea typeface="Roboto"/>
              <a:cs typeface="Roboto"/>
              <a:sym typeface="Roboto"/>
            </a:endParaRPr>
          </a:p>
        </p:txBody>
      </p:sp>
      <p:sp>
        <p:nvSpPr>
          <p:cNvPr id="527" name="Google Shape;527;p33"/>
          <p:cNvSpPr txBox="1"/>
          <p:nvPr/>
        </p:nvSpPr>
        <p:spPr>
          <a:xfrm>
            <a:off x="2834250" y="2774875"/>
            <a:ext cx="3475500" cy="5079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1500"/>
              </a:spcBef>
              <a:spcAft>
                <a:spcPts val="0"/>
              </a:spcAft>
              <a:buNone/>
            </a:pPr>
            <a:r>
              <a:rPr lang="en" sz="2100" b="1">
                <a:solidFill>
                  <a:schemeClr val="lt2"/>
                </a:solidFill>
                <a:latin typeface="Roboto"/>
                <a:ea typeface="Roboto"/>
                <a:cs typeface="Roboto"/>
                <a:sym typeface="Roboto"/>
              </a:rPr>
              <a:t>Penetration Testing</a:t>
            </a:r>
            <a:r>
              <a:rPr lang="en" sz="2100" b="1">
                <a:solidFill>
                  <a:schemeClr val="accent1"/>
                </a:solidFill>
                <a:latin typeface="Roboto"/>
                <a:ea typeface="Roboto"/>
                <a:cs typeface="Roboto"/>
                <a:sym typeface="Roboto"/>
              </a:rPr>
              <a:t> </a:t>
            </a:r>
            <a:endParaRPr sz="2100" b="1">
              <a:solidFill>
                <a:schemeClr val="accent1"/>
              </a:solidFill>
              <a:latin typeface="Roboto"/>
              <a:ea typeface="Roboto"/>
              <a:cs typeface="Roboto"/>
              <a:sym typeface="Roboto"/>
            </a:endParaRPr>
          </a:p>
        </p:txBody>
      </p:sp>
      <p:sp>
        <p:nvSpPr>
          <p:cNvPr id="528" name="Google Shape;528;p33"/>
          <p:cNvSpPr txBox="1"/>
          <p:nvPr/>
        </p:nvSpPr>
        <p:spPr>
          <a:xfrm>
            <a:off x="1203075" y="3314675"/>
            <a:ext cx="7041600" cy="5079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1500"/>
              </a:spcBef>
              <a:spcAft>
                <a:spcPts val="0"/>
              </a:spcAft>
              <a:buNone/>
            </a:pPr>
            <a:r>
              <a:rPr lang="en" sz="2100" b="1">
                <a:solidFill>
                  <a:schemeClr val="accent6"/>
                </a:solidFill>
                <a:latin typeface="Roboto"/>
                <a:ea typeface="Roboto"/>
                <a:cs typeface="Roboto"/>
                <a:sym typeface="Roboto"/>
              </a:rPr>
              <a:t>Legal, Regulatory and Compliance Considerations</a:t>
            </a:r>
            <a:endParaRPr sz="2100" b="1">
              <a:solidFill>
                <a:schemeClr val="accent1"/>
              </a:solidFill>
              <a:latin typeface="Roboto"/>
              <a:ea typeface="Roboto"/>
              <a:cs typeface="Roboto"/>
              <a:sym typeface="Roboto"/>
            </a:endParaRPr>
          </a:p>
        </p:txBody>
      </p:sp>
      <p:sp>
        <p:nvSpPr>
          <p:cNvPr id="529" name="Google Shape;529;p33"/>
          <p:cNvSpPr txBox="1"/>
          <p:nvPr/>
        </p:nvSpPr>
        <p:spPr>
          <a:xfrm>
            <a:off x="1331725" y="3858700"/>
            <a:ext cx="7041600" cy="507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500"/>
              </a:spcBef>
              <a:spcAft>
                <a:spcPts val="0"/>
              </a:spcAft>
              <a:buNone/>
            </a:pPr>
            <a:r>
              <a:rPr lang="en" sz="2100" b="1">
                <a:solidFill>
                  <a:schemeClr val="accent5"/>
                </a:solidFill>
                <a:latin typeface="Roboto"/>
                <a:ea typeface="Roboto"/>
                <a:cs typeface="Roboto"/>
                <a:sym typeface="Roboto"/>
              </a:rPr>
              <a:t>Development of Policies, Standards and Procedures </a:t>
            </a:r>
            <a:endParaRPr sz="2100" b="1">
              <a:solidFill>
                <a:schemeClr val="accent2"/>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34"/>
          <p:cNvSpPr txBox="1">
            <a:spLocks noGrp="1"/>
          </p:cNvSpPr>
          <p:nvPr>
            <p:ph type="ctrTitle"/>
          </p:nvPr>
        </p:nvSpPr>
        <p:spPr>
          <a:xfrm>
            <a:off x="466500" y="3771125"/>
            <a:ext cx="8211000" cy="8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2"/>
                </a:solidFill>
              </a:rPr>
              <a:t>Cybersecurity Frameworks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5"/>
          <p:cNvSpPr txBox="1">
            <a:spLocks noGrp="1"/>
          </p:cNvSpPr>
          <p:nvPr>
            <p:ph type="ctrTitle"/>
          </p:nvPr>
        </p:nvSpPr>
        <p:spPr>
          <a:xfrm>
            <a:off x="320550" y="2773000"/>
            <a:ext cx="8211000" cy="13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2"/>
                </a:solidFill>
              </a:rPr>
              <a:t>Presented by:</a:t>
            </a:r>
            <a:endParaRPr b="1">
              <a:solidFill>
                <a:schemeClr val="accent2"/>
              </a:solidFill>
            </a:endParaRPr>
          </a:p>
          <a:p>
            <a:pPr marL="0" lvl="0" indent="0" algn="l" rtl="0">
              <a:spcBef>
                <a:spcPts val="0"/>
              </a:spcBef>
              <a:spcAft>
                <a:spcPts val="0"/>
              </a:spcAft>
              <a:buNone/>
            </a:pPr>
            <a:r>
              <a:rPr lang="en" b="1">
                <a:solidFill>
                  <a:schemeClr val="accent2"/>
                </a:solidFill>
              </a:rPr>
              <a:t>Elizabeth Bond and</a:t>
            </a:r>
            <a:endParaRPr b="1">
              <a:solidFill>
                <a:schemeClr val="accent2"/>
              </a:solidFill>
            </a:endParaRPr>
          </a:p>
          <a:p>
            <a:pPr marL="0" lvl="0" indent="0" algn="l" rtl="0">
              <a:spcBef>
                <a:spcPts val="0"/>
              </a:spcBef>
              <a:spcAft>
                <a:spcPts val="0"/>
              </a:spcAft>
              <a:buNone/>
            </a:pPr>
            <a:r>
              <a:rPr lang="en" b="1">
                <a:solidFill>
                  <a:schemeClr val="accent2"/>
                </a:solidFill>
              </a:rPr>
              <a:t>Aaron Kaah</a:t>
            </a:r>
            <a:endParaRPr b="1">
              <a:solidFill>
                <a:schemeClr val="accen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36"/>
          <p:cNvSpPr txBox="1">
            <a:spLocks noGrp="1"/>
          </p:cNvSpPr>
          <p:nvPr>
            <p:ph type="title"/>
          </p:nvPr>
        </p:nvSpPr>
        <p:spPr>
          <a:xfrm>
            <a:off x="258150" y="377450"/>
            <a:ext cx="8836200" cy="55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What is a Cybersecurity Framework?</a:t>
            </a:r>
            <a:endParaRPr sz="3900" b="1">
              <a:solidFill>
                <a:schemeClr val="accent2"/>
              </a:solidFill>
            </a:endParaRPr>
          </a:p>
        </p:txBody>
      </p:sp>
      <p:sp>
        <p:nvSpPr>
          <p:cNvPr id="545" name="Google Shape;545;p36"/>
          <p:cNvSpPr txBox="1"/>
          <p:nvPr/>
        </p:nvSpPr>
        <p:spPr>
          <a:xfrm>
            <a:off x="1294300" y="2423075"/>
            <a:ext cx="42456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
        <p:nvSpPr>
          <p:cNvPr id="546" name="Google Shape;546;p36"/>
          <p:cNvSpPr txBox="1"/>
          <p:nvPr/>
        </p:nvSpPr>
        <p:spPr>
          <a:xfrm>
            <a:off x="49650" y="1368450"/>
            <a:ext cx="9044700" cy="25119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1500"/>
              </a:spcBef>
              <a:spcAft>
                <a:spcPts val="0"/>
              </a:spcAft>
              <a:buNone/>
            </a:pPr>
            <a:r>
              <a:rPr lang="en" sz="2700" b="1">
                <a:solidFill>
                  <a:schemeClr val="lt1"/>
                </a:solidFill>
                <a:latin typeface="Roboto"/>
                <a:ea typeface="Roboto"/>
                <a:cs typeface="Roboto"/>
                <a:sym typeface="Roboto"/>
              </a:rPr>
              <a:t>A cybersecurity framework is a structure containing processes, guidelines, and best practices to manage cybersecurity risks. It serves as the blueprint for building effective cybersecurity programs and protecting digital infrastructure.</a:t>
            </a:r>
            <a:endParaRPr sz="2700" b="1">
              <a:solidFill>
                <a:schemeClr val="lt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37"/>
          <p:cNvSpPr txBox="1">
            <a:spLocks noGrp="1"/>
          </p:cNvSpPr>
          <p:nvPr>
            <p:ph type="title"/>
          </p:nvPr>
        </p:nvSpPr>
        <p:spPr>
          <a:xfrm>
            <a:off x="392850" y="366175"/>
            <a:ext cx="8358300" cy="55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300">
                <a:solidFill>
                  <a:schemeClr val="accent2"/>
                </a:solidFill>
                <a:latin typeface="Montserrat ExtraBold"/>
                <a:ea typeface="Montserrat ExtraBold"/>
                <a:cs typeface="Montserrat ExtraBold"/>
                <a:sym typeface="Montserrat ExtraBold"/>
              </a:rPr>
              <a:t>Why is Cybersecurity Framework Important?</a:t>
            </a:r>
            <a:endParaRPr sz="3300">
              <a:solidFill>
                <a:schemeClr val="accent2"/>
              </a:solidFill>
              <a:latin typeface="Montserrat ExtraBold"/>
              <a:ea typeface="Montserrat ExtraBold"/>
              <a:cs typeface="Montserrat ExtraBold"/>
              <a:sym typeface="Montserrat ExtraBold"/>
            </a:endParaRPr>
          </a:p>
          <a:p>
            <a:pPr marL="0" lvl="0" indent="0" algn="ctr" rtl="0">
              <a:spcBef>
                <a:spcPts val="0"/>
              </a:spcBef>
              <a:spcAft>
                <a:spcPts val="0"/>
              </a:spcAft>
              <a:buNone/>
            </a:pPr>
            <a:endParaRPr sz="3300">
              <a:solidFill>
                <a:srgbClr val="1976D2"/>
              </a:solidFill>
              <a:latin typeface="Montserrat ExtraBold"/>
              <a:ea typeface="Montserrat ExtraBold"/>
              <a:cs typeface="Montserrat ExtraBold"/>
              <a:sym typeface="Montserrat ExtraBold"/>
            </a:endParaRPr>
          </a:p>
          <a:p>
            <a:pPr marL="0" lvl="0" indent="0" algn="ctr" rtl="0">
              <a:spcBef>
                <a:spcPts val="0"/>
              </a:spcBef>
              <a:spcAft>
                <a:spcPts val="0"/>
              </a:spcAft>
              <a:buNone/>
            </a:pPr>
            <a:endParaRPr sz="3900" b="1"/>
          </a:p>
          <a:p>
            <a:pPr marL="0" lvl="0" indent="0" algn="ctr" rtl="0">
              <a:spcBef>
                <a:spcPts val="0"/>
              </a:spcBef>
              <a:spcAft>
                <a:spcPts val="0"/>
              </a:spcAft>
              <a:buNone/>
            </a:pPr>
            <a:endParaRPr sz="3900" b="1"/>
          </a:p>
        </p:txBody>
      </p:sp>
      <p:sp>
        <p:nvSpPr>
          <p:cNvPr id="552" name="Google Shape;552;p37"/>
          <p:cNvSpPr txBox="1"/>
          <p:nvPr/>
        </p:nvSpPr>
        <p:spPr>
          <a:xfrm>
            <a:off x="1294300" y="2423075"/>
            <a:ext cx="42456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
        <p:nvSpPr>
          <p:cNvPr id="553" name="Google Shape;553;p37"/>
          <p:cNvSpPr txBox="1"/>
          <p:nvPr/>
        </p:nvSpPr>
        <p:spPr>
          <a:xfrm>
            <a:off x="99300" y="1709675"/>
            <a:ext cx="9044700" cy="2034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500"/>
              </a:spcBef>
              <a:spcAft>
                <a:spcPts val="0"/>
              </a:spcAft>
              <a:buNone/>
            </a:pPr>
            <a:r>
              <a:rPr lang="en" sz="2700" b="1">
                <a:solidFill>
                  <a:schemeClr val="lt1"/>
                </a:solidFill>
                <a:latin typeface="Roboto"/>
                <a:ea typeface="Roboto"/>
                <a:cs typeface="Roboto"/>
                <a:sym typeface="Roboto"/>
              </a:rPr>
              <a:t>Cybersecurity frameworks provide a structured approach to address vulnerabilities and threats, foster clear communication across stakeholders, and enable systematic risk management.</a:t>
            </a:r>
            <a:endParaRPr sz="2700" b="1">
              <a:solidFill>
                <a:schemeClr val="lt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974</Words>
  <Application>Microsoft Office PowerPoint</Application>
  <PresentationFormat>On-screen Show (16:9)</PresentationFormat>
  <Paragraphs>58</Paragraphs>
  <Slides>21</Slides>
  <Notes>21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21</vt:i4>
      </vt:variant>
    </vt:vector>
  </HeadingPairs>
  <TitlesOfParts>
    <vt:vector size="30" baseType="lpstr">
      <vt:lpstr>Roboto</vt:lpstr>
      <vt:lpstr>Maven Pro</vt:lpstr>
      <vt:lpstr>Montserrat</vt:lpstr>
      <vt:lpstr>Nunito</vt:lpstr>
      <vt:lpstr>Arial</vt:lpstr>
      <vt:lpstr>Lato</vt:lpstr>
      <vt:lpstr>Montserrat ExtraBold</vt:lpstr>
      <vt:lpstr>Momentum</vt:lpstr>
      <vt:lpstr>Focus</vt:lpstr>
      <vt:lpstr>Capstone Project Presentation: A Secure Program for  The Knowledge House</vt:lpstr>
      <vt:lpstr>Welcome to Our Presentation - A Secure Program for The Knowledge House </vt:lpstr>
      <vt:lpstr>A Secure Program for  The Knowledge House: Key Benefits </vt:lpstr>
      <vt:lpstr>The Cost of Cyber Incidents </vt:lpstr>
      <vt:lpstr>A Secure Program for The Knowledge House </vt:lpstr>
      <vt:lpstr>Cybersecurity Frameworks</vt:lpstr>
      <vt:lpstr>Presented by: Elizabeth Bond and Aaron Kaah</vt:lpstr>
      <vt:lpstr>What is a Cybersecurity Framework?</vt:lpstr>
      <vt:lpstr>Why is Cybersecurity Framework Important?   </vt:lpstr>
      <vt:lpstr>What is NIST CSF?</vt:lpstr>
      <vt:lpstr>NIST CSF and Non-Profit Organizations</vt:lpstr>
      <vt:lpstr>The Core Functions of the NIST Framework: Protect</vt:lpstr>
      <vt:lpstr>The Core Functions of the NIST Framework: Protect Function and Managing Third-Party Risks </vt:lpstr>
      <vt:lpstr>The Core Functions of the NIST Framework: Respond </vt:lpstr>
      <vt:lpstr>The Core Functions of the NIST Framework: Recover </vt:lpstr>
      <vt:lpstr>Engaging Stakeholders in Recovery  </vt:lpstr>
      <vt:lpstr>NIST 800-171: Our Chosen Cybersecurity Framework</vt:lpstr>
      <vt:lpstr>NIST 800-171: Our Chosen Cybersecurity Framework</vt:lpstr>
      <vt:lpstr>Key Components of NIST 800-171</vt:lpstr>
      <vt:lpstr>How would NIST 800-171 Work for The Knowledge House?</vt:lpstr>
      <vt:lpstr>NIST 800-171: Securing the Future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Presentation: A Secure Program for  The Knowledge House</dc:title>
  <dc:creator>Aaron</dc:creator>
  <cp:lastModifiedBy>Aaron Kaah</cp:lastModifiedBy>
  <cp:revision>1</cp:revision>
  <dcterms:modified xsi:type="dcterms:W3CDTF">2023-06-20T21:51:31Z</dcterms:modified>
</cp:coreProperties>
</file>